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handoutMasterIdLst>
    <p:handoutMasterId r:id="rId32"/>
  </p:handoutMasterIdLst>
  <p:sldIdLst>
    <p:sldId id="479" r:id="rId2"/>
    <p:sldId id="480" r:id="rId3"/>
    <p:sldId id="492" r:id="rId4"/>
    <p:sldId id="481" r:id="rId5"/>
    <p:sldId id="489" r:id="rId6"/>
    <p:sldId id="496" r:id="rId7"/>
    <p:sldId id="493" r:id="rId8"/>
    <p:sldId id="482" r:id="rId9"/>
    <p:sldId id="483" r:id="rId10"/>
    <p:sldId id="484" r:id="rId11"/>
    <p:sldId id="485" r:id="rId12"/>
    <p:sldId id="486" r:id="rId13"/>
    <p:sldId id="497" r:id="rId14"/>
    <p:sldId id="498" r:id="rId15"/>
    <p:sldId id="499" r:id="rId16"/>
    <p:sldId id="500" r:id="rId17"/>
    <p:sldId id="501" r:id="rId18"/>
    <p:sldId id="503" r:id="rId19"/>
    <p:sldId id="504" r:id="rId20"/>
    <p:sldId id="505" r:id="rId21"/>
    <p:sldId id="506" r:id="rId22"/>
    <p:sldId id="508" r:id="rId23"/>
    <p:sldId id="510" r:id="rId24"/>
    <p:sldId id="512" r:id="rId25"/>
    <p:sldId id="511" r:id="rId26"/>
    <p:sldId id="513" r:id="rId27"/>
    <p:sldId id="494" r:id="rId28"/>
    <p:sldId id="491" r:id="rId29"/>
    <p:sldId id="490" r:id="rId30"/>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3322">
          <p15:clr>
            <a:srgbClr val="A4A3A4"/>
          </p15:clr>
        </p15:guide>
        <p15:guide id="2" orient="horz" pos="2157">
          <p15:clr>
            <a:srgbClr val="A4A3A4"/>
          </p15:clr>
        </p15:guide>
        <p15:guide id="3" orient="horz" pos="4150">
          <p15:clr>
            <a:srgbClr val="A4A3A4"/>
          </p15:clr>
        </p15:guide>
        <p15:guide id="4" orient="horz" pos="928">
          <p15:clr>
            <a:srgbClr val="A4A3A4"/>
          </p15:clr>
        </p15:guide>
        <p15:guide id="5" pos="3817">
          <p15:clr>
            <a:srgbClr val="A4A3A4"/>
          </p15:clr>
        </p15:guide>
        <p15:guide id="6" pos="7436">
          <p15:clr>
            <a:srgbClr val="A4A3A4"/>
          </p15:clr>
        </p15:guide>
        <p15:guide id="7" pos="243">
          <p15:clr>
            <a:srgbClr val="A4A3A4"/>
          </p15:clr>
        </p15:guide>
        <p15:guide id="8" pos="1415">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244"/>
    <a:srgbClr val="00274E"/>
    <a:srgbClr val="000066"/>
    <a:srgbClr val="003366"/>
    <a:srgbClr val="3A040E"/>
    <a:srgbClr val="C60C30"/>
    <a:srgbClr val="315C77"/>
    <a:srgbClr val="61B1AD"/>
    <a:srgbClr val="FFFFFF"/>
    <a:srgbClr val="596E8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03" autoAdjust="0"/>
    <p:restoredTop sz="93003" autoAdjust="0"/>
  </p:normalViewPr>
  <p:slideViewPr>
    <p:cSldViewPr snapToGrid="0" snapToObjects="1">
      <p:cViewPr varScale="1">
        <p:scale>
          <a:sx n="97" d="100"/>
          <a:sy n="97" d="100"/>
        </p:scale>
        <p:origin x="-176" y="-96"/>
      </p:cViewPr>
      <p:guideLst>
        <p:guide orient="horz" pos="3322"/>
        <p:guide orient="horz" pos="2157"/>
        <p:guide orient="horz" pos="4150"/>
        <p:guide orient="horz" pos="928"/>
        <p:guide pos="3817"/>
        <p:guide pos="7436"/>
        <p:guide pos="243"/>
        <p:guide pos="1415"/>
      </p:guideLst>
    </p:cSldViewPr>
  </p:slideViewPr>
  <p:outlineViewPr>
    <p:cViewPr>
      <p:scale>
        <a:sx n="33" d="100"/>
        <a:sy n="33" d="100"/>
      </p:scale>
      <p:origin x="0" y="0"/>
    </p:cViewPr>
  </p:outlineViewPr>
  <p:notesTextViewPr>
    <p:cViewPr>
      <p:scale>
        <a:sx n="75" d="100"/>
        <a:sy n="75" d="100"/>
      </p:scale>
      <p:origin x="0" y="0"/>
    </p:cViewPr>
  </p:notesTextViewPr>
  <p:sorterViewPr>
    <p:cViewPr>
      <p:scale>
        <a:sx n="70" d="100"/>
        <a:sy n="70" d="100"/>
      </p:scale>
      <p:origin x="0" y="704"/>
    </p:cViewPr>
  </p:sorterViewPr>
  <p:notesViewPr>
    <p:cSldViewPr snapToGrid="0" snapToObjects="1">
      <p:cViewPr>
        <p:scale>
          <a:sx n="100" d="100"/>
          <a:sy n="100" d="100"/>
        </p:scale>
        <p:origin x="1728" y="-140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extBox 10"/>
          <p:cNvSpPr txBox="1"/>
          <p:nvPr/>
        </p:nvSpPr>
        <p:spPr>
          <a:xfrm>
            <a:off x="467360" y="9123546"/>
            <a:ext cx="1497704" cy="109517"/>
          </a:xfrm>
          <a:prstGeom prst="rect">
            <a:avLst/>
          </a:prstGeom>
          <a:noFill/>
        </p:spPr>
        <p:txBody>
          <a:bodyPr wrap="none" lIns="0" tIns="0" rIns="0" bIns="0" rtlCol="0">
            <a:spAutoFit/>
          </a:bodyPr>
          <a:lstStyle/>
          <a:p>
            <a:r>
              <a:rPr lang="en-US" sz="700" dirty="0">
                <a:solidFill>
                  <a:schemeClr val="bg1">
                    <a:lumMod val="75000"/>
                  </a:schemeClr>
                </a:solidFill>
                <a:latin typeface="+mj-lt"/>
              </a:rPr>
              <a:t>Copyright 2013 Duarte Inc. Confidential.</a:t>
            </a:r>
          </a:p>
        </p:txBody>
      </p:sp>
      <p:sp>
        <p:nvSpPr>
          <p:cNvPr id="12" name="TextBox 11"/>
          <p:cNvSpPr txBox="1"/>
          <p:nvPr/>
        </p:nvSpPr>
        <p:spPr>
          <a:xfrm>
            <a:off x="6437731" y="9123546"/>
            <a:ext cx="108149" cy="109517"/>
          </a:xfrm>
          <a:prstGeom prst="rect">
            <a:avLst/>
          </a:prstGeom>
          <a:noFill/>
        </p:spPr>
        <p:txBody>
          <a:bodyPr wrap="none" lIns="0" tIns="0" rIns="0" bIns="0" rtlCol="0">
            <a:spAutoFit/>
          </a:bodyPr>
          <a:lstStyle/>
          <a:p>
            <a:pPr algn="r"/>
            <a:fld id="{342FB9F6-3526-4818-B864-6624DDD159B3}" type="slidenum">
              <a:rPr lang="en-US" sz="700">
                <a:solidFill>
                  <a:schemeClr val="bg1">
                    <a:lumMod val="75000"/>
                  </a:schemeClr>
                </a:solidFill>
                <a:latin typeface="+mj-lt"/>
              </a:rPr>
              <a:t>‹#›</a:t>
            </a:fld>
            <a:endParaRPr lang="en-US" sz="700" dirty="0">
              <a:solidFill>
                <a:schemeClr val="bg1">
                  <a:lumMod val="75000"/>
                </a:schemeClr>
              </a:solidFill>
              <a:latin typeface="+mj-lt"/>
            </a:endParaRPr>
          </a:p>
        </p:txBody>
      </p:sp>
    </p:spTree>
    <p:extLst>
      <p:ext uri="{BB962C8B-B14F-4D97-AF65-F5344CB8AC3E}">
        <p14:creationId xmlns:p14="http://schemas.microsoft.com/office/powerpoint/2010/main" val="21816506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07988" y="1093788"/>
            <a:ext cx="6194425" cy="3486150"/>
          </a:xfrm>
          <a:prstGeom prst="rect">
            <a:avLst/>
          </a:prstGeom>
          <a:noFill/>
          <a:ln w="12700">
            <a:solidFill>
              <a:prstClr val="black"/>
            </a:solidFill>
          </a:ln>
        </p:spPr>
        <p:txBody>
          <a:bodyPr vert="horz" lIns="93177" tIns="46589" rIns="93177" bIns="46589" rtlCol="0" anchor="ctr"/>
          <a:lstStyle/>
          <a:p>
            <a:endParaRPr lang="en-US" dirty="0"/>
          </a:p>
        </p:txBody>
      </p:sp>
      <p:sp>
        <p:nvSpPr>
          <p:cNvPr id="5" name="Notes Placeholder 4"/>
          <p:cNvSpPr>
            <a:spLocks noGrp="1"/>
          </p:cNvSpPr>
          <p:nvPr>
            <p:ph type="body" sz="quarter" idx="3"/>
          </p:nvPr>
        </p:nvSpPr>
        <p:spPr>
          <a:xfrm>
            <a:off x="391089" y="4929028"/>
            <a:ext cx="6228222" cy="3670141"/>
          </a:xfrm>
          <a:prstGeom prst="rect">
            <a:avLst/>
          </a:prstGeom>
        </p:spPr>
        <p:txBody>
          <a:bodyPr vert="horz" lIns="93177" tIns="46589" rIns="93177" bIns="46589"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3" name="TextBox 12"/>
          <p:cNvSpPr txBox="1"/>
          <p:nvPr/>
        </p:nvSpPr>
        <p:spPr>
          <a:xfrm>
            <a:off x="467360" y="9123546"/>
            <a:ext cx="1356781" cy="93872"/>
          </a:xfrm>
          <a:prstGeom prst="rect">
            <a:avLst/>
          </a:prstGeom>
          <a:noFill/>
        </p:spPr>
        <p:txBody>
          <a:bodyPr wrap="none" lIns="0" tIns="0" rIns="0" bIns="0" rtlCol="0">
            <a:spAutoFit/>
          </a:bodyPr>
          <a:lstStyle/>
          <a:p>
            <a:r>
              <a:rPr lang="en-US" sz="600" dirty="0" smtClean="0">
                <a:solidFill>
                  <a:schemeClr val="bg1">
                    <a:lumMod val="75000"/>
                  </a:schemeClr>
                </a:solidFill>
                <a:latin typeface="+mj-lt"/>
              </a:rPr>
              <a:t>Copyright 2013 Duarte Inc. Confidential.</a:t>
            </a:r>
            <a:endParaRPr lang="en-US" sz="600" dirty="0">
              <a:solidFill>
                <a:schemeClr val="bg1">
                  <a:lumMod val="75000"/>
                </a:schemeClr>
              </a:solidFill>
              <a:latin typeface="+mj-lt"/>
            </a:endParaRPr>
          </a:p>
        </p:txBody>
      </p:sp>
      <p:sp>
        <p:nvSpPr>
          <p:cNvPr id="14" name="TextBox 13"/>
          <p:cNvSpPr txBox="1"/>
          <p:nvPr/>
        </p:nvSpPr>
        <p:spPr>
          <a:xfrm>
            <a:off x="6447752" y="9123546"/>
            <a:ext cx="78654" cy="93872"/>
          </a:xfrm>
          <a:prstGeom prst="rect">
            <a:avLst/>
          </a:prstGeom>
          <a:noFill/>
        </p:spPr>
        <p:txBody>
          <a:bodyPr wrap="none" lIns="0" tIns="0" rIns="0" bIns="0" rtlCol="0">
            <a:spAutoFit/>
          </a:bodyPr>
          <a:lstStyle/>
          <a:p>
            <a:pPr algn="r"/>
            <a:fld id="{342FB9F6-3526-4818-B864-6624DDD159B3}" type="slidenum">
              <a:rPr lang="en-US" sz="600" smtClean="0">
                <a:solidFill>
                  <a:schemeClr val="bg1">
                    <a:lumMod val="75000"/>
                  </a:schemeClr>
                </a:solidFill>
                <a:latin typeface="+mj-lt"/>
              </a:rPr>
              <a:t>‹#›</a:t>
            </a:fld>
            <a:endParaRPr lang="en-US" sz="600" dirty="0">
              <a:solidFill>
                <a:schemeClr val="bg1">
                  <a:lumMod val="75000"/>
                </a:schemeClr>
              </a:solidFill>
              <a:latin typeface="+mj-lt"/>
            </a:endParaRPr>
          </a:p>
        </p:txBody>
      </p:sp>
    </p:spTree>
    <p:extLst>
      <p:ext uri="{BB962C8B-B14F-4D97-AF65-F5344CB8AC3E}">
        <p14:creationId xmlns:p14="http://schemas.microsoft.com/office/powerpoint/2010/main" val="2381874313"/>
      </p:ext>
    </p:extLst>
  </p:cSld>
  <p:clrMap bg1="lt1" tx1="dk1" bg2="lt2" tx2="dk2" accent1="accent1" accent2="accent2" accent3="accent3" accent4="accent4" accent5="accent5" accent6="accent6" hlink="hlink" folHlink="folHlink"/>
  <p:notesStyle>
    <a:lvl1pPr marL="114300" indent="-114300" algn="l" defTabSz="914400" rtl="0" eaLnBrk="1" latinLnBrk="0" hangingPunct="1">
      <a:lnSpc>
        <a:spcPct val="85000"/>
      </a:lnSpc>
      <a:spcBef>
        <a:spcPts val="800"/>
      </a:spcBef>
      <a:spcAft>
        <a:spcPts val="200"/>
      </a:spcAft>
      <a:buFont typeface="Arial" pitchFamily="34" charset="0"/>
      <a:buChar char="•"/>
      <a:defRPr sz="1200" kern="1200">
        <a:solidFill>
          <a:schemeClr val="bg1">
            <a:lumMod val="50000"/>
          </a:schemeClr>
        </a:solidFill>
        <a:latin typeface="+mj-lt"/>
        <a:ea typeface="+mn-ea"/>
        <a:cs typeface="+mn-cs"/>
      </a:defRPr>
    </a:lvl1pPr>
    <a:lvl2pPr marL="228600" indent="-114300" algn="l" defTabSz="914400" rtl="0" eaLnBrk="1" latinLnBrk="0" hangingPunct="1">
      <a:lnSpc>
        <a:spcPct val="85000"/>
      </a:lnSpc>
      <a:spcAft>
        <a:spcPts val="200"/>
      </a:spcAft>
      <a:buFont typeface="Arial" pitchFamily="34" charset="0"/>
      <a:buChar char="•"/>
      <a:defRPr sz="1100" kern="1200">
        <a:solidFill>
          <a:schemeClr val="bg1">
            <a:lumMod val="50000"/>
          </a:schemeClr>
        </a:solidFill>
        <a:latin typeface="Franklin Gothic Book" pitchFamily="34" charset="0"/>
        <a:ea typeface="+mn-ea"/>
        <a:cs typeface="+mn-cs"/>
      </a:defRPr>
    </a:lvl2pPr>
    <a:lvl3pPr marL="342900" indent="-114300" algn="l" defTabSz="914400" rtl="0" eaLnBrk="1" latinLnBrk="0" hangingPunct="1">
      <a:lnSpc>
        <a:spcPct val="85000"/>
      </a:lnSpc>
      <a:spcAft>
        <a:spcPts val="200"/>
      </a:spcAft>
      <a:buFont typeface="Arial" pitchFamily="34" charset="0"/>
      <a:buChar char="•"/>
      <a:defRPr sz="1050" kern="1200">
        <a:solidFill>
          <a:schemeClr val="bg1">
            <a:lumMod val="50000"/>
          </a:schemeClr>
        </a:solidFill>
        <a:latin typeface="Franklin Gothic Book" pitchFamily="34" charset="0"/>
        <a:ea typeface="+mn-ea"/>
        <a:cs typeface="+mn-cs"/>
      </a:defRPr>
    </a:lvl3pPr>
    <a:lvl4pPr marL="457200" indent="-114300" algn="l" defTabSz="914400" rtl="0" eaLnBrk="1" latinLnBrk="0" hangingPunct="1">
      <a:lnSpc>
        <a:spcPct val="85000"/>
      </a:lnSpc>
      <a:spcAft>
        <a:spcPts val="200"/>
      </a:spcAft>
      <a:buFont typeface="Arial" pitchFamily="34" charset="0"/>
      <a:buChar char="•"/>
      <a:defRPr sz="1000" kern="1200">
        <a:solidFill>
          <a:schemeClr val="bg1">
            <a:lumMod val="50000"/>
          </a:schemeClr>
        </a:solidFill>
        <a:latin typeface="Franklin Gothic Book" pitchFamily="34" charset="0"/>
        <a:ea typeface="+mn-ea"/>
        <a:cs typeface="+mn-cs"/>
      </a:defRPr>
    </a:lvl4pPr>
    <a:lvl5pPr marL="571500" indent="-114300" algn="l" defTabSz="914400" rtl="0" eaLnBrk="1" latinLnBrk="0" hangingPunct="1">
      <a:lnSpc>
        <a:spcPct val="85000"/>
      </a:lnSpc>
      <a:spcAft>
        <a:spcPts val="200"/>
      </a:spcAft>
      <a:buFont typeface="Arial" pitchFamily="34" charset="0"/>
      <a:buChar char="•"/>
      <a:defRPr sz="900" kern="1200">
        <a:solidFill>
          <a:schemeClr val="bg1">
            <a:lumMod val="50000"/>
          </a:schemeClr>
        </a:solidFill>
        <a:latin typeface="Franklin Gothic Book"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arquet.io/" TargetMode="External"/><Relationship Id="rId4" Type="http://schemas.openxmlformats.org/officeDocument/2006/relationships/hyperlink" Target="http://www.techopedia.com/definition/30153/schema-on-read" TargetMode="External"/><Relationship Id="rId5" Type="http://schemas.openxmlformats.org/officeDocument/2006/relationships/hyperlink" Target="http://cordis.europa.eu/fp7/ict/future-networks/documents/eu-japan/stream-a-bassi.pdf" TargetMode="External"/><Relationship Id="rId6" Type="http://schemas.openxmlformats.org/officeDocument/2006/relationships/hyperlink" Target="http://iot-datamodels.blogspot.com/" TargetMode="External"/><Relationship Id="rId7" Type="http://schemas.openxmlformats.org/officeDocument/2006/relationships/hyperlink" Target="http://www.mapr.com/blog/data-processing-vocabulary-101-key-terms-you-need-know" TargetMode="External"/><Relationship Id="rId8" Type="http://schemas.openxmlformats.org/officeDocument/2006/relationships/hyperlink" Target="http://cs.brown.edu/~ugur/fits_all.pdf" TargetMode="External"/><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7988" y="696913"/>
            <a:ext cx="6194425" cy="348615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DB4D8079-25DD-4543-B20A-443D2F593F47}" type="slidenum">
              <a:rPr lang="en-US" smtClean="0"/>
              <a:t>1</a:t>
            </a:fld>
            <a:endParaRPr lang="en-US"/>
          </a:p>
        </p:txBody>
      </p:sp>
    </p:spTree>
    <p:extLst>
      <p:ext uri="{BB962C8B-B14F-4D97-AF65-F5344CB8AC3E}">
        <p14:creationId xmlns:p14="http://schemas.microsoft.com/office/powerpoint/2010/main" val="2384163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Explains the</a:t>
            </a:r>
            <a:r>
              <a:rPr lang="en-US" baseline="0" dirty="0" smtClean="0"/>
              <a:t> IoT landscape in terms of (commercial) players and consortia</a:t>
            </a:r>
            <a:endParaRPr lang="en-US" dirty="0"/>
          </a:p>
        </p:txBody>
      </p:sp>
    </p:spTree>
    <p:extLst>
      <p:ext uri="{BB962C8B-B14F-4D97-AF65-F5344CB8AC3E}">
        <p14:creationId xmlns:p14="http://schemas.microsoft.com/office/powerpoint/2010/main" val="2077563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smtClean="0"/>
              <a:t>The value increases the more recent, more accurate, more all-encompassing the activity is</a:t>
            </a:r>
          </a:p>
          <a:p>
            <a:r>
              <a:rPr lang="en-US" sz="1800" dirty="0" smtClean="0"/>
              <a:t>For example, it’s good to see in a report that last week you’ve sold 100 articles</a:t>
            </a:r>
            <a:r>
              <a:rPr lang="en-US" sz="1800" baseline="0" dirty="0" smtClean="0"/>
              <a:t> from a certain category, however it’s much more insightful to have a break-down (in which region? who bought it? which other articles have been bought together with this article?)</a:t>
            </a:r>
          </a:p>
          <a:p>
            <a:r>
              <a:rPr lang="en-US" sz="1800" baseline="0" dirty="0" smtClean="0"/>
              <a:t>Also, for many businesses real-time information about buyers behavior are essential (think: events, auctions, etc.)</a:t>
            </a:r>
          </a:p>
          <a:p>
            <a:r>
              <a:rPr lang="en-US" sz="1800" baseline="0" dirty="0" smtClean="0"/>
              <a:t>Predicting the future is never easy, but providing good enough indicators for humans to take (or avoid) certain actions can make a huge difference to the bottom-line</a:t>
            </a:r>
            <a:endParaRPr lang="en-US" sz="1800" dirty="0"/>
          </a:p>
        </p:txBody>
      </p:sp>
    </p:spTree>
    <p:extLst>
      <p:ext uri="{BB962C8B-B14F-4D97-AF65-F5344CB8AC3E}">
        <p14:creationId xmlns:p14="http://schemas.microsoft.com/office/powerpoint/2010/main" val="2767890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would be</a:t>
            </a:r>
            <a:r>
              <a:rPr lang="en-US" baseline="0" dirty="0" smtClean="0"/>
              <a:t> great if we find one or more concrete (public) customer stories as examples for each step</a:t>
            </a:r>
            <a:endParaRPr lang="en-US" dirty="0"/>
          </a:p>
        </p:txBody>
      </p:sp>
    </p:spTree>
    <p:extLst>
      <p:ext uri="{BB962C8B-B14F-4D97-AF65-F5344CB8AC3E}">
        <p14:creationId xmlns:p14="http://schemas.microsoft.com/office/powerpoint/2010/main" val="2317423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Back-end</a:t>
            </a:r>
            <a:r>
              <a:rPr lang="en-US" baseline="0" dirty="0" smtClean="0"/>
              <a:t> means: the stuff that stores, processes, analyzes, queries, etc. the data</a:t>
            </a:r>
          </a:p>
          <a:p>
            <a:r>
              <a:rPr lang="en-US" baseline="0" dirty="0" smtClean="0"/>
              <a:t>Front-end means: the user-facing stuff, some kind of app (desktop of Web) that either an internal user, such as a business analyst (BA) or an end-user (like you and me) uses. For example, SAS might be used for an BA while we use, for example Salesforce in the browser.</a:t>
            </a:r>
            <a:endParaRPr lang="en-US" dirty="0"/>
          </a:p>
        </p:txBody>
      </p:sp>
    </p:spTree>
    <p:extLst>
      <p:ext uri="{BB962C8B-B14F-4D97-AF65-F5344CB8AC3E}">
        <p14:creationId xmlns:p14="http://schemas.microsoft.com/office/powerpoint/2010/main" val="2852143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970938" y="8829967"/>
            <a:ext cx="3037840" cy="464820"/>
          </a:xfrm>
          <a:prstGeom prst="rect">
            <a:avLst/>
          </a:prstGeom>
        </p:spPr>
        <p:txBody>
          <a:bodyPr lIns="93177" tIns="46589" rIns="93177" bIns="46589"/>
          <a:lstStyle/>
          <a:p>
            <a:fld id="{9BA1E3C1-45F4-474D-A7F1-BAB1733020AD}" type="slidenum">
              <a:rPr lang="en-US" smtClean="0"/>
              <a:t>23</a:t>
            </a:fld>
            <a:endParaRPr lang="en-US"/>
          </a:p>
        </p:txBody>
      </p:sp>
    </p:spTree>
    <p:extLst>
      <p:ext uri="{BB962C8B-B14F-4D97-AF65-F5344CB8AC3E}">
        <p14:creationId xmlns:p14="http://schemas.microsoft.com/office/powerpoint/2010/main" val="2946666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bg1">
                    <a:lumMod val="50000"/>
                  </a:schemeClr>
                </a:solidFill>
                <a:effectLst/>
                <a:latin typeface="+mj-lt"/>
                <a:ea typeface="+mn-ea"/>
                <a:cs typeface="+mn-cs"/>
              </a:rPr>
              <a:t>IoT naturally lends itself to the ‘Big Data approach’</a:t>
            </a:r>
          </a:p>
          <a:p>
            <a:endParaRPr lang="en-US" sz="1200" kern="1200" dirty="0" smtClean="0">
              <a:solidFill>
                <a:schemeClr val="bg1">
                  <a:lumMod val="50000"/>
                </a:schemeClr>
              </a:solidFill>
              <a:effectLst/>
              <a:latin typeface="+mj-lt"/>
              <a:ea typeface="+mn-ea"/>
              <a:cs typeface="+mn-cs"/>
            </a:endParaRPr>
          </a:p>
          <a:p>
            <a:pPr marL="0" indent="0">
              <a:buNone/>
            </a:pPr>
            <a:r>
              <a:rPr lang="en-US" sz="1200" kern="1200" dirty="0" smtClean="0">
                <a:solidFill>
                  <a:schemeClr val="bg1">
                    <a:lumMod val="50000"/>
                  </a:schemeClr>
                </a:solidFill>
                <a:effectLst/>
                <a:latin typeface="+mj-lt"/>
                <a:ea typeface="+mn-ea"/>
                <a:cs typeface="+mn-cs"/>
              </a:rPr>
              <a:t>The data the IoT devices generate</a:t>
            </a:r>
            <a:r>
              <a:rPr lang="en-US" sz="1200" kern="1200" baseline="0" dirty="0" smtClean="0">
                <a:solidFill>
                  <a:schemeClr val="bg1">
                    <a:lumMod val="50000"/>
                  </a:schemeClr>
                </a:solidFill>
                <a:effectLst/>
                <a:latin typeface="+mj-lt"/>
                <a:ea typeface="+mn-ea"/>
                <a:cs typeface="+mn-cs"/>
              </a:rPr>
              <a:t> </a:t>
            </a:r>
            <a:r>
              <a:rPr lang="en-US" sz="1200" kern="1200" dirty="0" smtClean="0">
                <a:solidFill>
                  <a:schemeClr val="bg1">
                    <a:lumMod val="50000"/>
                  </a:schemeClr>
                </a:solidFill>
                <a:effectLst/>
                <a:latin typeface="+mj-lt"/>
                <a:ea typeface="+mn-ea"/>
                <a:cs typeface="+mn-cs"/>
              </a:rPr>
              <a:t>lends itself to the </a:t>
            </a:r>
            <a:r>
              <a:rPr lang="en-US" sz="1200" i="1" kern="1200" dirty="0" smtClean="0">
                <a:solidFill>
                  <a:schemeClr val="bg1">
                    <a:lumMod val="50000"/>
                  </a:schemeClr>
                </a:solidFill>
                <a:effectLst/>
                <a:latin typeface="+mj-lt"/>
                <a:ea typeface="+mn-ea"/>
                <a:cs typeface="+mn-cs"/>
              </a:rPr>
              <a:t>Big Data approach</a:t>
            </a:r>
            <a:r>
              <a:rPr lang="en-US" sz="1200" kern="1200" dirty="0" smtClean="0">
                <a:solidFill>
                  <a:schemeClr val="bg1">
                    <a:lumMod val="50000"/>
                  </a:schemeClr>
                </a:solidFill>
                <a:effectLst/>
                <a:latin typeface="+mj-lt"/>
                <a:ea typeface="+mn-ea"/>
                <a:cs typeface="+mn-cs"/>
              </a:rPr>
              <a:t>. This is, in a nutshell, the idea to run data processing in a scale-out fashion on commodity hardware, using open &amp; community-defined interfaces (such as </a:t>
            </a:r>
            <a:r>
              <a:rPr lang="en-US" sz="1200" kern="1200" dirty="0" err="1" smtClean="0">
                <a:solidFill>
                  <a:schemeClr val="bg1">
                    <a:lumMod val="50000"/>
                  </a:schemeClr>
                </a:solidFill>
                <a:effectLst/>
                <a:latin typeface="+mj-lt"/>
                <a:ea typeface="+mn-ea"/>
                <a:cs typeface="+mn-cs"/>
              </a:rPr>
              <a:t>Hadoop’s</a:t>
            </a:r>
            <a:r>
              <a:rPr lang="en-US" sz="1200" kern="1200" dirty="0" smtClean="0">
                <a:solidFill>
                  <a:schemeClr val="bg1">
                    <a:lumMod val="50000"/>
                  </a:schemeClr>
                </a:solidFill>
                <a:effectLst/>
                <a:latin typeface="+mj-lt"/>
                <a:ea typeface="+mn-ea"/>
                <a:cs typeface="+mn-cs"/>
              </a:rPr>
              <a:t> MapReduce API) along with openly defined data formats (like </a:t>
            </a:r>
            <a:r>
              <a:rPr lang="en-US" sz="1200" u="sng" kern="1200" dirty="0" smtClean="0">
                <a:solidFill>
                  <a:schemeClr val="bg1">
                    <a:lumMod val="50000"/>
                  </a:schemeClr>
                </a:solidFill>
                <a:effectLst/>
                <a:latin typeface="+mj-lt"/>
                <a:ea typeface="+mn-ea"/>
                <a:cs typeface="+mn-cs"/>
                <a:hlinkClick r:id="rId3"/>
              </a:rPr>
              <a:t>Parquet</a:t>
            </a:r>
            <a:r>
              <a:rPr lang="en-US" sz="1200" kern="1200" dirty="0" smtClean="0">
                <a:solidFill>
                  <a:schemeClr val="bg1">
                    <a:lumMod val="50000"/>
                  </a:schemeClr>
                </a:solidFill>
                <a:effectLst/>
                <a:latin typeface="+mj-lt"/>
                <a:ea typeface="+mn-ea"/>
                <a:cs typeface="+mn-cs"/>
              </a:rPr>
              <a:t>) in a </a:t>
            </a:r>
            <a:r>
              <a:rPr lang="en-US" sz="1200" u="sng" kern="1200" dirty="0" smtClean="0">
                <a:solidFill>
                  <a:schemeClr val="bg1">
                    <a:lumMod val="50000"/>
                  </a:schemeClr>
                </a:solidFill>
                <a:effectLst/>
                <a:latin typeface="+mj-lt"/>
                <a:ea typeface="+mn-ea"/>
                <a:cs typeface="+mn-cs"/>
                <a:hlinkClick r:id="rId4"/>
              </a:rPr>
              <a:t>schema-on-read</a:t>
            </a:r>
            <a:r>
              <a:rPr lang="en-US" sz="1200" kern="1200" dirty="0" smtClean="0">
                <a:solidFill>
                  <a:schemeClr val="bg1">
                    <a:lumMod val="50000"/>
                  </a:schemeClr>
                </a:solidFill>
                <a:effectLst/>
                <a:latin typeface="+mj-lt"/>
                <a:ea typeface="+mn-ea"/>
                <a:cs typeface="+mn-cs"/>
              </a:rPr>
              <a:t> fashion:</a:t>
            </a:r>
          </a:p>
          <a:p>
            <a:endParaRPr lang="en-US" sz="1200" kern="1200" dirty="0" smtClean="0">
              <a:solidFill>
                <a:schemeClr val="bg1">
                  <a:lumMod val="50000"/>
                </a:schemeClr>
              </a:solidFill>
              <a:effectLst/>
              <a:latin typeface="+mj-lt"/>
              <a:ea typeface="+mn-ea"/>
              <a:cs typeface="+mn-cs"/>
            </a:endParaRPr>
          </a:p>
          <a:p>
            <a:pPr lvl="0"/>
            <a:r>
              <a:rPr lang="en-US" sz="1200" b="1" kern="1200" dirty="0" smtClean="0">
                <a:solidFill>
                  <a:schemeClr val="bg1">
                    <a:lumMod val="50000"/>
                  </a:schemeClr>
                </a:solidFill>
                <a:effectLst/>
                <a:latin typeface="+mj-lt"/>
                <a:ea typeface="+mn-ea"/>
                <a:cs typeface="+mn-cs"/>
              </a:rPr>
              <a:t>Volume</a:t>
            </a:r>
            <a:r>
              <a:rPr lang="en-US" sz="1200" kern="1200" dirty="0" smtClean="0">
                <a:solidFill>
                  <a:schemeClr val="bg1">
                    <a:lumMod val="50000"/>
                  </a:schemeClr>
                </a:solidFill>
                <a:effectLst/>
                <a:latin typeface="+mj-lt"/>
                <a:ea typeface="+mn-ea"/>
                <a:cs typeface="+mn-cs"/>
              </a:rPr>
              <a:t>. In order to develop a full-blown (commercial) IoT application and maximize the benefits, one needs to be able to capture and store all the incoming sensor data, to build up the historical references. While a single, simple sensor—say, a temperature sensor—might only generate a </a:t>
            </a:r>
            <a:r>
              <a:rPr lang="en-US" sz="1200" u="sng" kern="1200" dirty="0" smtClean="0">
                <a:solidFill>
                  <a:schemeClr val="bg1">
                    <a:lumMod val="50000"/>
                  </a:schemeClr>
                </a:solidFill>
                <a:effectLst/>
                <a:latin typeface="+mj-lt"/>
                <a:ea typeface="+mn-ea"/>
                <a:cs typeface="+mn-cs"/>
                <a:hlinkClick r:id="rId5"/>
              </a:rPr>
              <a:t>few MB</a:t>
            </a:r>
            <a:r>
              <a:rPr lang="en-US" sz="1200" kern="1200" dirty="0" smtClean="0">
                <a:solidFill>
                  <a:schemeClr val="bg1">
                    <a:lumMod val="50000"/>
                  </a:schemeClr>
                </a:solidFill>
                <a:effectLst/>
                <a:latin typeface="+mj-lt"/>
                <a:ea typeface="+mn-ea"/>
                <a:cs typeface="+mn-cs"/>
              </a:rPr>
              <a:t> per year, the overall number of sensors in a typical deployment can put you quickly into the high TB if not PB range of storage demand.</a:t>
            </a:r>
          </a:p>
          <a:p>
            <a:pPr lvl="0"/>
            <a:r>
              <a:rPr lang="en-US" sz="1200" b="1" kern="1200" dirty="0" smtClean="0">
                <a:solidFill>
                  <a:schemeClr val="bg1">
                    <a:lumMod val="50000"/>
                  </a:schemeClr>
                </a:solidFill>
                <a:effectLst/>
                <a:latin typeface="+mj-lt"/>
                <a:ea typeface="+mn-ea"/>
                <a:cs typeface="+mn-cs"/>
              </a:rPr>
              <a:t>Variety</a:t>
            </a:r>
            <a:r>
              <a:rPr lang="en-US" sz="1200" kern="1200" dirty="0" smtClean="0">
                <a:solidFill>
                  <a:schemeClr val="bg1">
                    <a:lumMod val="50000"/>
                  </a:schemeClr>
                </a:solidFill>
                <a:effectLst/>
                <a:latin typeface="+mj-lt"/>
                <a:ea typeface="+mn-ea"/>
                <a:cs typeface="+mn-cs"/>
              </a:rPr>
              <a:t>. There are dozens of data </a:t>
            </a:r>
            <a:r>
              <a:rPr lang="en-US" sz="1200" u="sng" kern="1200" dirty="0" smtClean="0">
                <a:solidFill>
                  <a:schemeClr val="bg1">
                    <a:lumMod val="50000"/>
                  </a:schemeClr>
                </a:solidFill>
                <a:effectLst/>
                <a:latin typeface="+mj-lt"/>
                <a:ea typeface="+mn-ea"/>
                <a:cs typeface="+mn-cs"/>
                <a:hlinkClick r:id="rId6"/>
              </a:rPr>
              <a:t>formats</a:t>
            </a:r>
            <a:r>
              <a:rPr lang="en-US" sz="1200" kern="1200" dirty="0" smtClean="0">
                <a:solidFill>
                  <a:schemeClr val="bg1">
                    <a:lumMod val="50000"/>
                  </a:schemeClr>
                </a:solidFill>
                <a:effectLst/>
                <a:latin typeface="+mj-lt"/>
                <a:ea typeface="+mn-ea"/>
                <a:cs typeface="+mn-cs"/>
              </a:rPr>
              <a:t> in use in the IoT world, often binary formats or compressed textual formats (due to the limitations of the devices, in terms of power, storage, bandwidth, etc.). Further, none of the sensor data is relational per se. A data processing platform that allows landing all this data in its raw form is superior compared to an RDBMS and its dependency on ETL.</a:t>
            </a:r>
          </a:p>
          <a:p>
            <a:pPr lvl="0"/>
            <a:r>
              <a:rPr lang="en-US" sz="1200" b="1" kern="1200" dirty="0" smtClean="0">
                <a:solidFill>
                  <a:schemeClr val="bg1">
                    <a:lumMod val="50000"/>
                  </a:schemeClr>
                </a:solidFill>
                <a:effectLst/>
                <a:latin typeface="+mj-lt"/>
                <a:ea typeface="+mn-ea"/>
                <a:cs typeface="+mn-cs"/>
              </a:rPr>
              <a:t>Velocity</a:t>
            </a:r>
            <a:r>
              <a:rPr lang="en-US" sz="1200" kern="1200" dirty="0" smtClean="0">
                <a:solidFill>
                  <a:schemeClr val="bg1">
                    <a:lumMod val="50000"/>
                  </a:schemeClr>
                </a:solidFill>
                <a:effectLst/>
                <a:latin typeface="+mj-lt"/>
                <a:ea typeface="+mn-ea"/>
                <a:cs typeface="+mn-cs"/>
              </a:rPr>
              <a:t>. Many devices generate data at a high rate and usually we cope with data </a:t>
            </a:r>
            <a:r>
              <a:rPr lang="en-US" sz="1200" u="sng" kern="1200" dirty="0" smtClean="0">
                <a:solidFill>
                  <a:schemeClr val="bg1">
                    <a:lumMod val="50000"/>
                  </a:schemeClr>
                </a:solidFill>
                <a:effectLst/>
                <a:latin typeface="+mj-lt"/>
                <a:ea typeface="+mn-ea"/>
                <a:cs typeface="+mn-cs"/>
                <a:hlinkClick r:id="rId7"/>
              </a:rPr>
              <a:t>streams</a:t>
            </a:r>
            <a:r>
              <a:rPr lang="en-US" sz="1200" kern="1200" dirty="0" smtClean="0">
                <a:solidFill>
                  <a:schemeClr val="bg1">
                    <a:lumMod val="50000"/>
                  </a:schemeClr>
                </a:solidFill>
                <a:effectLst/>
                <a:latin typeface="+mj-lt"/>
                <a:ea typeface="+mn-ea"/>
                <a:cs typeface="+mn-cs"/>
              </a:rPr>
              <a:t> in an IoT context—both things RDBMSs are </a:t>
            </a:r>
            <a:r>
              <a:rPr lang="en-US" sz="1200" u="sng" kern="1200" dirty="0" smtClean="0">
                <a:solidFill>
                  <a:schemeClr val="bg1">
                    <a:lumMod val="50000"/>
                  </a:schemeClr>
                </a:solidFill>
                <a:effectLst/>
                <a:latin typeface="+mj-lt"/>
                <a:ea typeface="+mn-ea"/>
                <a:cs typeface="+mn-cs"/>
                <a:hlinkClick r:id="rId8"/>
              </a:rPr>
              <a:t>not well suited</a:t>
            </a:r>
            <a:r>
              <a:rPr lang="en-US" sz="1200" kern="1200" dirty="0" smtClean="0">
                <a:solidFill>
                  <a:schemeClr val="bg1">
                    <a:lumMod val="50000"/>
                  </a:schemeClr>
                </a:solidFill>
                <a:effectLst/>
                <a:latin typeface="+mj-lt"/>
                <a:ea typeface="+mn-ea"/>
                <a:cs typeface="+mn-cs"/>
              </a:rPr>
              <a:t> to deal with. </a:t>
            </a:r>
          </a:p>
          <a:p>
            <a:endParaRPr lang="en-US" dirty="0"/>
          </a:p>
        </p:txBody>
      </p:sp>
    </p:spTree>
    <p:extLst>
      <p:ext uri="{BB962C8B-B14F-4D97-AF65-F5344CB8AC3E}">
        <p14:creationId xmlns:p14="http://schemas.microsoft.com/office/powerpoint/2010/main" val="3258101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Tree>
    <p:extLst>
      <p:ext uri="{BB962C8B-B14F-4D97-AF65-F5344CB8AC3E}">
        <p14:creationId xmlns:p14="http://schemas.microsoft.com/office/powerpoint/2010/main" val="18764411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microsoft.com/office/2007/relationships/hdphoto" Target="../media/hdphoto1.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microsoft.com/office/2007/relationships/hdphoto" Target="../media/hdphoto1.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emf"/><Relationship Id="rId5" Type="http://schemas.openxmlformats.org/officeDocument/2006/relationships/image" Target="../media/image1.emf"/><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2"/>
        </a:solidFill>
        <a:effectLst/>
      </p:bgPr>
    </p:bg>
    <p:spTree>
      <p:nvGrpSpPr>
        <p:cNvPr id="1" name=""/>
        <p:cNvGrpSpPr/>
        <p:nvPr/>
      </p:nvGrpSpPr>
      <p:grpSpPr>
        <a:xfrm>
          <a:off x="0" y="0"/>
          <a:ext cx="0" cy="0"/>
          <a:chOff x="0" y="0"/>
          <a:chExt cx="0" cy="0"/>
        </a:xfrm>
      </p:grpSpPr>
      <p:sp>
        <p:nvSpPr>
          <p:cNvPr id="3" name="Rectangle 2"/>
          <p:cNvSpPr/>
          <p:nvPr userDrawn="1"/>
        </p:nvSpPr>
        <p:spPr>
          <a:xfrm>
            <a:off x="1" y="0"/>
            <a:ext cx="12188825" cy="6858000"/>
          </a:xfrm>
          <a:prstGeom prst="rect">
            <a:avLst/>
          </a:prstGeom>
          <a:gradFill flip="none" rotWithShape="1">
            <a:gsLst>
              <a:gs pos="100000">
                <a:srgbClr val="A20A27"/>
              </a:gs>
              <a:gs pos="1250">
                <a:schemeClr val="tx2"/>
              </a:gs>
              <a:gs pos="40000">
                <a:schemeClr val="tx2"/>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b="1" dirty="0" smtClean="0"/>
          </a:p>
        </p:txBody>
      </p:sp>
      <p:pic>
        <p:nvPicPr>
          <p:cNvPr id="7" name="Picture 6" descr="MapR006_DphIV_app_ppt_logotype_white_noBox_Jan2014.eps"/>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59838" y="757859"/>
            <a:ext cx="1755851" cy="448631"/>
          </a:xfrm>
          <a:prstGeom prst="rect">
            <a:avLst/>
          </a:prstGeom>
        </p:spPr>
      </p:pic>
      <p:sp>
        <p:nvSpPr>
          <p:cNvPr id="18" name="Text Placeholder 17"/>
          <p:cNvSpPr>
            <a:spLocks noGrp="1"/>
          </p:cNvSpPr>
          <p:nvPr userDrawn="1">
            <p:ph type="body" sz="quarter" idx="10" hasCustomPrompt="1"/>
          </p:nvPr>
        </p:nvSpPr>
        <p:spPr bwMode="black">
          <a:xfrm>
            <a:off x="559838" y="4066597"/>
            <a:ext cx="11244813" cy="643253"/>
          </a:xfrm>
        </p:spPr>
        <p:txBody>
          <a:bodyPr anchor="b" anchorCtr="0"/>
          <a:lstStyle>
            <a:lvl1pPr marL="0" indent="0">
              <a:buNone/>
              <a:tabLst>
                <a:tab pos="2916238" algn="l"/>
              </a:tabLst>
              <a:defRPr sz="4400">
                <a:gradFill flip="none" rotWithShape="1">
                  <a:gsLst>
                    <a:gs pos="0">
                      <a:schemeClr val="bg1"/>
                    </a:gs>
                    <a:gs pos="75000">
                      <a:schemeClr val="bg1"/>
                    </a:gs>
                    <a:gs pos="100000">
                      <a:schemeClr val="accent2">
                        <a:lumMod val="40000"/>
                        <a:lumOff val="60000"/>
                      </a:schemeClr>
                    </a:gs>
                  </a:gsLst>
                  <a:lin ang="5400000" scaled="1"/>
                  <a:tileRect/>
                </a:gradFill>
                <a:latin typeface="+mn-lt"/>
              </a:defRPr>
            </a:lvl1pPr>
            <a:lvl2pPr marL="0" indent="0">
              <a:buNone/>
              <a:defRPr sz="2400">
                <a:solidFill>
                  <a:schemeClr val="bg1"/>
                </a:solidFill>
                <a:latin typeface="+mn-lt"/>
              </a:defRPr>
            </a:lvl2pPr>
            <a:lvl3pPr>
              <a:defRPr>
                <a:solidFill>
                  <a:schemeClr val="accent2"/>
                </a:solidFill>
                <a:latin typeface="+mj-lt"/>
              </a:defRPr>
            </a:lvl3pPr>
            <a:lvl4pPr>
              <a:defRPr>
                <a:solidFill>
                  <a:schemeClr val="accent2"/>
                </a:solidFill>
                <a:latin typeface="+mj-lt"/>
              </a:defRPr>
            </a:lvl4pPr>
            <a:lvl5pPr>
              <a:defRPr>
                <a:solidFill>
                  <a:schemeClr val="accent2"/>
                </a:solidFill>
                <a:latin typeface="+mj-lt"/>
              </a:defRPr>
            </a:lvl5pPr>
          </a:lstStyle>
          <a:p>
            <a:pPr lvl="0"/>
            <a:r>
              <a:rPr lang="en-US" dirty="0" smtClean="0"/>
              <a:t>Title goes here</a:t>
            </a:r>
          </a:p>
        </p:txBody>
      </p:sp>
      <p:sp>
        <p:nvSpPr>
          <p:cNvPr id="84" name="TextBox 83" hidden="1"/>
          <p:cNvSpPr txBox="1"/>
          <p:nvPr userDrawn="1"/>
        </p:nvSpPr>
        <p:spPr>
          <a:xfrm>
            <a:off x="11621017" y="6639465"/>
            <a:ext cx="110608" cy="107722"/>
          </a:xfrm>
          <a:prstGeom prst="rect">
            <a:avLst/>
          </a:prstGeom>
          <a:noFill/>
        </p:spPr>
        <p:txBody>
          <a:bodyPr wrap="none" lIns="0" tIns="0" rIns="0" bIns="0" rtlCol="0">
            <a:spAutoFit/>
          </a:bodyPr>
          <a:lstStyle/>
          <a:p>
            <a:pPr algn="r"/>
            <a:fld id="{342FB9F6-3526-4818-B864-6624DDD159B3}" type="slidenum">
              <a:rPr lang="en-US" sz="700" smtClean="0">
                <a:solidFill>
                  <a:schemeClr val="bg1"/>
                </a:solidFill>
                <a:latin typeface="+mn-lt"/>
              </a:rPr>
              <a:t>‹#›</a:t>
            </a:fld>
            <a:endParaRPr lang="en-US" sz="700" dirty="0">
              <a:solidFill>
                <a:schemeClr val="bg1"/>
              </a:solidFill>
              <a:latin typeface="+mn-lt"/>
            </a:endParaRPr>
          </a:p>
        </p:txBody>
      </p:sp>
      <p:cxnSp>
        <p:nvCxnSpPr>
          <p:cNvPr id="13" name="Straight Connector 12"/>
          <p:cNvCxnSpPr/>
          <p:nvPr userDrawn="1"/>
        </p:nvCxnSpPr>
        <p:spPr>
          <a:xfrm>
            <a:off x="2814918" y="893603"/>
            <a:ext cx="9373906" cy="0"/>
          </a:xfrm>
          <a:prstGeom prst="line">
            <a:avLst/>
          </a:prstGeom>
          <a:ln w="25400">
            <a:gradFill flip="none" rotWithShape="1">
              <a:gsLst>
                <a:gs pos="0">
                  <a:schemeClr val="bg1">
                    <a:alpha val="73000"/>
                  </a:schemeClr>
                </a:gs>
                <a:gs pos="50000">
                  <a:schemeClr val="bg1">
                    <a:alpha val="53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userDrawn="1">
            <p:ph type="body" sz="quarter" idx="11" hasCustomPrompt="1"/>
          </p:nvPr>
        </p:nvSpPr>
        <p:spPr>
          <a:xfrm>
            <a:off x="559837" y="4959223"/>
            <a:ext cx="11244813" cy="380104"/>
          </a:xfrm>
        </p:spPr>
        <p:txBody>
          <a:bodyPr/>
          <a:lstStyle>
            <a:lvl1pPr marL="0" indent="0">
              <a:buFont typeface="Arial" panose="020B0604020202020204" pitchFamily="34" charset="0"/>
              <a:buNone/>
              <a:defRPr sz="2600" baseline="0">
                <a:solidFill>
                  <a:schemeClr val="bg1">
                    <a:alpha val="90000"/>
                  </a:schemeClr>
                </a:solidFill>
              </a:defRPr>
            </a:lvl1pPr>
            <a:lvl2pPr marL="0" indent="0">
              <a:buFont typeface="Arial" panose="020B0604020202020204" pitchFamily="34" charset="0"/>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a:buNone/>
              <a:defRPr>
                <a:solidFill>
                  <a:schemeClr val="bg1"/>
                </a:solidFill>
              </a:defRPr>
            </a:lvl5pPr>
          </a:lstStyle>
          <a:p>
            <a:pPr lvl="0"/>
            <a:r>
              <a:rPr lang="en-US" dirty="0" smtClean="0"/>
              <a:t>Speaker Name</a:t>
            </a:r>
            <a:endParaRPr lang="en-US" dirty="0"/>
          </a:p>
        </p:txBody>
      </p:sp>
      <p:sp>
        <p:nvSpPr>
          <p:cNvPr id="22" name="Text Placeholder 16"/>
          <p:cNvSpPr>
            <a:spLocks noGrp="1"/>
          </p:cNvSpPr>
          <p:nvPr userDrawn="1">
            <p:ph type="body" sz="quarter" idx="12" hasCustomPrompt="1"/>
          </p:nvPr>
        </p:nvSpPr>
        <p:spPr>
          <a:xfrm>
            <a:off x="559837" y="5361553"/>
            <a:ext cx="11244813" cy="321627"/>
          </a:xfrm>
        </p:spPr>
        <p:txBody>
          <a:bodyPr/>
          <a:lstStyle>
            <a:lvl1pPr marL="0" indent="0">
              <a:buFont typeface="Arial" panose="020B0604020202020204" pitchFamily="34" charset="0"/>
              <a:buNone/>
              <a:defRPr sz="2200" baseline="0">
                <a:solidFill>
                  <a:schemeClr val="bg1">
                    <a:alpha val="80000"/>
                  </a:schemeClr>
                </a:solidFill>
              </a:defRPr>
            </a:lvl1pPr>
            <a:lvl2pPr marL="0" indent="0">
              <a:buFont typeface="Arial" panose="020B0604020202020204" pitchFamily="34" charset="0"/>
              <a:buNone/>
              <a:defRPr>
                <a:solidFill>
                  <a:schemeClr val="bg1"/>
                </a:solidFill>
              </a:defRPr>
            </a:lvl2pPr>
            <a:lvl3pPr marL="0" indent="0">
              <a:buNone/>
              <a:defRPr>
                <a:solidFill>
                  <a:schemeClr val="bg1"/>
                </a:solidFill>
              </a:defRPr>
            </a:lvl3pPr>
            <a:lvl4pPr marL="228600" indent="0">
              <a:buNone/>
              <a:defRPr>
                <a:solidFill>
                  <a:schemeClr val="bg1"/>
                </a:solidFill>
              </a:defRPr>
            </a:lvl4pPr>
            <a:lvl5pPr>
              <a:buNone/>
              <a:defRPr>
                <a:solidFill>
                  <a:schemeClr val="bg1"/>
                </a:solidFill>
              </a:defRPr>
            </a:lvl5pPr>
          </a:lstStyle>
          <a:p>
            <a:pPr lvl="0"/>
            <a:r>
              <a:rPr lang="en-US" dirty="0" smtClean="0"/>
              <a:t>Date</a:t>
            </a:r>
            <a:endParaRPr lang="en-US" dirty="0"/>
          </a:p>
        </p:txBody>
      </p:sp>
      <p:pic>
        <p:nvPicPr>
          <p:cNvPr id="2050" name="Picture 2" descr="C:\Users\Annette.DUARTE\Desktop\MapR\PNG\white_line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9957291" y="757858"/>
            <a:ext cx="2230338" cy="22303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MapR006_DphIV_app_ppt_elephant_rgb128-161-182.eps"/>
          <p:cNvPicPr>
            <a:picLocks noChangeAspect="1"/>
          </p:cNvPicPr>
          <p:nvPr userDrawn="1"/>
        </p:nvPicPr>
        <p:blipFill>
          <a:blip r:embed="rId4">
            <a:duotone>
              <a:prstClr val="black"/>
              <a:srgbClr val="3B6E8E">
                <a:tint val="45000"/>
                <a:satMod val="400000"/>
              </a:srgbClr>
            </a:duotone>
            <a:lum bright="100000"/>
            <a:extLst>
              <a:ext uri="{28A0092B-C50C-407E-A947-70E740481C1C}">
                <a14:useLocalDpi xmlns:a14="http://schemas.microsoft.com/office/drawing/2010/main" val="0"/>
              </a:ext>
            </a:extLst>
          </a:blip>
          <a:stretch>
            <a:fillRect/>
          </a:stretch>
        </p:blipFill>
        <p:spPr>
          <a:xfrm>
            <a:off x="385761" y="6445252"/>
            <a:ext cx="424174" cy="277641"/>
          </a:xfrm>
          <a:prstGeom prst="rect">
            <a:avLst/>
          </a:prstGeom>
        </p:spPr>
      </p:pic>
    </p:spTree>
    <p:extLst>
      <p:ext uri="{BB962C8B-B14F-4D97-AF65-F5344CB8AC3E}">
        <p14:creationId xmlns:p14="http://schemas.microsoft.com/office/powerpoint/2010/main" val="76581964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1067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574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ase_Study">
    <p:spTree>
      <p:nvGrpSpPr>
        <p:cNvPr id="1" name=""/>
        <p:cNvGrpSpPr/>
        <p:nvPr/>
      </p:nvGrpSpPr>
      <p:grpSpPr>
        <a:xfrm>
          <a:off x="0" y="0"/>
          <a:ext cx="0" cy="0"/>
          <a:chOff x="0" y="0"/>
          <a:chExt cx="0" cy="0"/>
        </a:xfrm>
      </p:grpSpPr>
      <p:sp>
        <p:nvSpPr>
          <p:cNvPr id="29" name="Picture Placeholder 28"/>
          <p:cNvSpPr>
            <a:spLocks noGrp="1"/>
          </p:cNvSpPr>
          <p:nvPr>
            <p:ph type="pic" sz="quarter" idx="10"/>
          </p:nvPr>
        </p:nvSpPr>
        <p:spPr>
          <a:xfrm>
            <a:off x="-9600" y="1540574"/>
            <a:ext cx="4862017" cy="412934"/>
          </a:xfrm>
          <a:gradFill>
            <a:gsLst>
              <a:gs pos="0">
                <a:schemeClr val="bg1"/>
              </a:gs>
              <a:gs pos="57000">
                <a:srgbClr val="F8F9FA"/>
              </a:gs>
              <a:gs pos="100000">
                <a:schemeClr val="bg2">
                  <a:lumMod val="20000"/>
                  <a:lumOff val="80000"/>
                </a:schemeClr>
              </a:gs>
            </a:gsLst>
            <a:lin ang="2700000" scaled="1"/>
          </a:gradFill>
          <a:ln w="9525" cap="sq">
            <a:solidFill>
              <a:schemeClr val="accent2"/>
            </a:solidFill>
            <a:miter lim="800000"/>
          </a:ln>
          <a:effectLst>
            <a:glow rad="584200">
              <a:srgbClr val="FFFFFF">
                <a:alpha val="20000"/>
              </a:srgbClr>
            </a:glow>
          </a:effectLst>
        </p:spPr>
        <p:txBody>
          <a:bodyPr vert="horz" wrap="square" lIns="0" tIns="0" rIns="0" bIns="0" rtlCol="0">
            <a:spAutoFit/>
          </a:bodyPr>
          <a:lstStyle>
            <a:lvl1pPr>
              <a:defRPr lang="en-US" dirty="0"/>
            </a:lvl1pPr>
          </a:lstStyle>
          <a:p>
            <a:pPr lvl="0"/>
            <a:endParaRPr lang="en-US" dirty="0"/>
          </a:p>
        </p:txBody>
      </p:sp>
      <p:sp>
        <p:nvSpPr>
          <p:cNvPr id="6" name="Title 1"/>
          <p:cNvSpPr>
            <a:spLocks noGrp="1"/>
          </p:cNvSpPr>
          <p:nvPr>
            <p:ph type="title" hasCustomPrompt="1"/>
          </p:nvPr>
        </p:nvSpPr>
        <p:spPr>
          <a:xfrm>
            <a:off x="385764" y="222069"/>
            <a:ext cx="11418887" cy="722810"/>
          </a:xfrm>
        </p:spPr>
        <p:txBody>
          <a:bodyPr/>
          <a:lstStyle>
            <a:lvl1pPr>
              <a:defRPr baseline="0"/>
            </a:lvl1pPr>
          </a:lstStyle>
          <a:p>
            <a:r>
              <a:rPr lang="en-US" dirty="0" smtClean="0"/>
              <a:t>Click here to edit the title</a:t>
            </a:r>
            <a:endParaRPr lang="en-US" dirty="0"/>
          </a:p>
        </p:txBody>
      </p:sp>
      <p:sp>
        <p:nvSpPr>
          <p:cNvPr id="11" name="Rectangle 10"/>
          <p:cNvSpPr/>
          <p:nvPr/>
        </p:nvSpPr>
        <p:spPr>
          <a:xfrm>
            <a:off x="5165483" y="1541732"/>
            <a:ext cx="2113619" cy="300552"/>
          </a:xfrm>
          <a:prstGeom prst="rect">
            <a:avLst/>
          </a:prstGeom>
          <a:solidFill>
            <a:schemeClr val="accent2"/>
          </a:solidFill>
          <a:ln>
            <a:noFill/>
          </a:ln>
        </p:spPr>
        <p:txBody>
          <a:bodyPr vert="horz" wrap="square" lIns="91440" tIns="45720" rIns="91440" bIns="45720" numCol="1" anchor="ctr" anchorCtr="0" compatLnSpc="1">
            <a:prstTxWarp prst="textNoShape">
              <a:avLst/>
            </a:prstTxWarp>
          </a:bodyPr>
          <a:lstStyle/>
          <a:p>
            <a:pPr algn="ctr"/>
            <a:endParaRPr lang="en-US" sz="1200" b="1" dirty="0">
              <a:solidFill>
                <a:schemeClr val="bg1"/>
              </a:solidFill>
            </a:endParaRPr>
          </a:p>
        </p:txBody>
      </p:sp>
      <p:sp>
        <p:nvSpPr>
          <p:cNvPr id="12" name="Rectangle 11"/>
          <p:cNvSpPr/>
          <p:nvPr/>
        </p:nvSpPr>
        <p:spPr>
          <a:xfrm rot="5400000">
            <a:off x="6199431" y="807252"/>
            <a:ext cx="45722" cy="211361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13" name="Isosceles Triangle 12"/>
          <p:cNvSpPr/>
          <p:nvPr/>
        </p:nvSpPr>
        <p:spPr>
          <a:xfrm rot="10800000">
            <a:off x="6084813" y="1864061"/>
            <a:ext cx="221589" cy="9496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pic>
        <p:nvPicPr>
          <p:cNvPr id="16" name="Picture 3"/>
          <p:cNvPicPr preferRelativeResize="0">
            <a:picLocks noChangeArrowheads="1"/>
          </p:cNvPicPr>
          <p:nvPr userDrawn="1"/>
        </p:nvPicPr>
        <p:blipFill rotWithShape="1">
          <a:blip r:embed="rId2">
            <a:biLevel thresh="25000"/>
            <a:extLst>
              <a:ext uri="{BEBA8EAE-BF5A-486C-A8C5-ECC9F3942E4B}">
                <a14:imgProps xmlns:a14="http://schemas.microsoft.com/office/drawing/2010/main">
                  <a14:imgLayer r:embed="rId3">
                    <a14:imgEffect>
                      <a14:brightnessContrast bright="-100000" contrast="-57000"/>
                    </a14:imgEffect>
                  </a14:imgLayer>
                </a14:imgProps>
              </a:ext>
              <a:ext uri="{28A0092B-C50C-407E-A947-70E740481C1C}">
                <a14:useLocalDpi xmlns:a14="http://schemas.microsoft.com/office/drawing/2010/main" val="0"/>
              </a:ext>
            </a:extLst>
          </a:blip>
          <a:srcRect l="14893" t="84611" r="14893"/>
          <a:stretch/>
        </p:blipFill>
        <p:spPr bwMode="auto">
          <a:xfrm>
            <a:off x="5025859" y="5821405"/>
            <a:ext cx="7076498" cy="291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3" name="Group 52"/>
          <p:cNvGrpSpPr/>
          <p:nvPr userDrawn="1"/>
        </p:nvGrpSpPr>
        <p:grpSpPr>
          <a:xfrm>
            <a:off x="7376086" y="2164982"/>
            <a:ext cx="2337540" cy="3394571"/>
            <a:chOff x="7376086" y="2067445"/>
            <a:chExt cx="2337540" cy="3035896"/>
          </a:xfrm>
        </p:grpSpPr>
        <p:cxnSp>
          <p:nvCxnSpPr>
            <p:cNvPr id="9" name="Straight Connector 8"/>
            <p:cNvCxnSpPr/>
            <p:nvPr userDrawn="1"/>
          </p:nvCxnSpPr>
          <p:spPr>
            <a:xfrm>
              <a:off x="7376086" y="2067445"/>
              <a:ext cx="0" cy="3035896"/>
            </a:xfrm>
            <a:prstGeom prst="line">
              <a:avLst/>
            </a:prstGeom>
            <a:ln w="22225" cap="rnd">
              <a:gradFill>
                <a:gsLst>
                  <a:gs pos="0">
                    <a:schemeClr val="accent2"/>
                  </a:gs>
                  <a:gs pos="50000">
                    <a:schemeClr val="bg2"/>
                  </a:gs>
                  <a:gs pos="100000">
                    <a:schemeClr val="bg2"/>
                  </a:gs>
                </a:gsLst>
                <a:lin ang="5400000" scaled="0"/>
              </a:gra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9713626" y="2067445"/>
              <a:ext cx="0" cy="3035896"/>
            </a:xfrm>
            <a:prstGeom prst="line">
              <a:avLst/>
            </a:prstGeom>
            <a:ln w="22225" cap="rnd">
              <a:gradFill>
                <a:gsLst>
                  <a:gs pos="0">
                    <a:schemeClr val="accent2"/>
                  </a:gs>
                  <a:gs pos="50000">
                    <a:schemeClr val="bg2"/>
                  </a:gs>
                  <a:gs pos="100000">
                    <a:schemeClr val="bg2"/>
                  </a:gs>
                </a:gsLst>
                <a:lin ang="5400000" scaled="0"/>
              </a:gradFill>
              <a:prstDash val="sysDot"/>
            </a:ln>
          </p:spPr>
          <p:style>
            <a:lnRef idx="1">
              <a:schemeClr val="accent1"/>
            </a:lnRef>
            <a:fillRef idx="0">
              <a:schemeClr val="accent1"/>
            </a:fillRef>
            <a:effectRef idx="0">
              <a:schemeClr val="accent1"/>
            </a:effectRef>
            <a:fontRef idx="minor">
              <a:schemeClr val="tx1"/>
            </a:fontRef>
          </p:style>
        </p:cxnSp>
      </p:grpSp>
      <p:sp>
        <p:nvSpPr>
          <p:cNvPr id="19" name="Rectangle 18"/>
          <p:cNvSpPr/>
          <p:nvPr/>
        </p:nvSpPr>
        <p:spPr>
          <a:xfrm>
            <a:off x="9713627" y="1541732"/>
            <a:ext cx="2113619" cy="300552"/>
          </a:xfrm>
          <a:prstGeom prst="rect">
            <a:avLst/>
          </a:prstGeom>
          <a:gradFill>
            <a:gsLst>
              <a:gs pos="51000">
                <a:schemeClr val="tx2">
                  <a:lumMod val="89000"/>
                </a:schemeClr>
              </a:gs>
              <a:gs pos="5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20" name="Rectangle 19"/>
          <p:cNvSpPr/>
          <p:nvPr/>
        </p:nvSpPr>
        <p:spPr>
          <a:xfrm rot="5400000">
            <a:off x="10747575" y="807252"/>
            <a:ext cx="45722" cy="211361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21" name="Isosceles Triangle 20"/>
          <p:cNvSpPr/>
          <p:nvPr/>
        </p:nvSpPr>
        <p:spPr>
          <a:xfrm rot="10800000">
            <a:off x="10632957" y="1864061"/>
            <a:ext cx="221589" cy="9496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24" name="Rectangle 23"/>
          <p:cNvSpPr/>
          <p:nvPr/>
        </p:nvSpPr>
        <p:spPr>
          <a:xfrm>
            <a:off x="7439554" y="1541732"/>
            <a:ext cx="2113619" cy="300552"/>
          </a:xfrm>
          <a:prstGeom prst="rect">
            <a:avLst/>
          </a:prstGeom>
          <a:gradFill>
            <a:gsLst>
              <a:gs pos="50000">
                <a:schemeClr val="accent1"/>
              </a:gs>
              <a:gs pos="51000">
                <a:schemeClr val="accent1">
                  <a:lumMod val="83000"/>
                </a:schemeClr>
              </a:gs>
            </a:gsLst>
            <a:lin ang="5400000" scaled="0"/>
          </a:gradFill>
          <a:ln>
            <a:noFill/>
          </a:ln>
        </p:spPr>
        <p:txBody>
          <a:bodyPr vert="horz" wrap="square" lIns="91440" tIns="45720" rIns="91440" bIns="45720" numCol="1" anchor="ctr" anchorCtr="0" compatLnSpc="1">
            <a:prstTxWarp prst="textNoShape">
              <a:avLst/>
            </a:prstTxWarp>
          </a:bodyPr>
          <a:lstStyle/>
          <a:p>
            <a:pPr algn="ctr"/>
            <a:endParaRPr lang="en-US" sz="1050" b="1" dirty="0">
              <a:solidFill>
                <a:schemeClr val="bg1"/>
              </a:solidFill>
            </a:endParaRPr>
          </a:p>
        </p:txBody>
      </p:sp>
      <p:sp>
        <p:nvSpPr>
          <p:cNvPr id="25" name="Rectangle 24"/>
          <p:cNvSpPr/>
          <p:nvPr/>
        </p:nvSpPr>
        <p:spPr>
          <a:xfrm rot="5400000">
            <a:off x="8473503" y="807252"/>
            <a:ext cx="45722" cy="211361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26" name="Isosceles Triangle 25"/>
          <p:cNvSpPr/>
          <p:nvPr/>
        </p:nvSpPr>
        <p:spPr>
          <a:xfrm rot="10800000">
            <a:off x="8358885" y="1864061"/>
            <a:ext cx="221589" cy="9496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32" name="Text Placeholder 31"/>
          <p:cNvSpPr>
            <a:spLocks noGrp="1"/>
          </p:cNvSpPr>
          <p:nvPr>
            <p:ph type="body" sz="quarter" idx="11" hasCustomPrompt="1"/>
          </p:nvPr>
        </p:nvSpPr>
        <p:spPr>
          <a:xfrm>
            <a:off x="397956" y="908303"/>
            <a:ext cx="8648700" cy="292388"/>
          </a:xfrm>
          <a:noFill/>
        </p:spPr>
        <p:txBody>
          <a:bodyPr wrap="square" lIns="0" tIns="0" rIns="0" bIns="0" rtlCol="0">
            <a:spAutoFit/>
          </a:bodyPr>
          <a:lstStyle>
            <a:lvl1pPr>
              <a:defRPr lang="en-US" sz="2000" baseline="0" dirty="0" smtClean="0">
                <a:solidFill>
                  <a:schemeClr val="bg1">
                    <a:lumMod val="50000"/>
                  </a:schemeClr>
                </a:solidFill>
              </a:defRPr>
            </a:lvl1pPr>
          </a:lstStyle>
          <a:p>
            <a:pPr lvl="0"/>
            <a:r>
              <a:rPr lang="en-US" dirty="0" smtClean="0"/>
              <a:t>Click to edit the subtitle</a:t>
            </a:r>
          </a:p>
        </p:txBody>
      </p:sp>
      <p:sp>
        <p:nvSpPr>
          <p:cNvPr id="38" name="Text Placeholder 37"/>
          <p:cNvSpPr>
            <a:spLocks noGrp="1"/>
          </p:cNvSpPr>
          <p:nvPr>
            <p:ph type="body" sz="quarter" idx="15" hasCustomPrompt="1"/>
          </p:nvPr>
        </p:nvSpPr>
        <p:spPr>
          <a:xfrm>
            <a:off x="5271887" y="1604291"/>
            <a:ext cx="1896186" cy="17543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lang="en-US" sz="1200" dirty="0" smtClean="0">
                <a:solidFill>
                  <a:schemeClr val="bg1"/>
                </a:solidFill>
                <a:ea typeface="ヒラギノ角ゴ Pro W3"/>
                <a:cs typeface="ヒラギノ角ゴ Pro W3"/>
              </a:defRPr>
            </a:lvl1pPr>
          </a:lstStyle>
          <a:p>
            <a:pPr lvl="0" algn="ctr"/>
            <a:r>
              <a:rPr lang="en-US" dirty="0" smtClean="0"/>
              <a:t>SUBHEADER</a:t>
            </a:r>
          </a:p>
        </p:txBody>
      </p:sp>
      <p:sp>
        <p:nvSpPr>
          <p:cNvPr id="39" name="Text Placeholder 37"/>
          <p:cNvSpPr>
            <a:spLocks noGrp="1"/>
          </p:cNvSpPr>
          <p:nvPr>
            <p:ph type="body" sz="quarter" idx="16" hasCustomPrompt="1"/>
          </p:nvPr>
        </p:nvSpPr>
        <p:spPr>
          <a:xfrm>
            <a:off x="7529858" y="1604291"/>
            <a:ext cx="1896186" cy="17543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lang="en-US" sz="1200" dirty="0" smtClean="0">
                <a:solidFill>
                  <a:schemeClr val="bg1"/>
                </a:solidFill>
                <a:ea typeface="ヒラギノ角ゴ Pro W3"/>
                <a:cs typeface="ヒラギノ角ゴ Pro W3"/>
              </a:defRPr>
            </a:lvl1pPr>
          </a:lstStyle>
          <a:p>
            <a:pPr lvl="0" algn="ctr"/>
            <a:r>
              <a:rPr lang="en-US" dirty="0" smtClean="0"/>
              <a:t>SUBHEADER</a:t>
            </a:r>
          </a:p>
        </p:txBody>
      </p:sp>
      <p:sp>
        <p:nvSpPr>
          <p:cNvPr id="40" name="Text Placeholder 37"/>
          <p:cNvSpPr>
            <a:spLocks noGrp="1"/>
          </p:cNvSpPr>
          <p:nvPr>
            <p:ph type="body" sz="quarter" idx="17" hasCustomPrompt="1"/>
          </p:nvPr>
        </p:nvSpPr>
        <p:spPr>
          <a:xfrm>
            <a:off x="9829779" y="1604291"/>
            <a:ext cx="1896186" cy="17543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lang="en-US" sz="1200" dirty="0" smtClean="0">
                <a:solidFill>
                  <a:schemeClr val="bg1"/>
                </a:solidFill>
                <a:ea typeface="ヒラギノ角ゴ Pro W3"/>
                <a:cs typeface="ヒラギノ角ゴ Pro W3"/>
              </a:defRPr>
            </a:lvl1pPr>
          </a:lstStyle>
          <a:p>
            <a:pPr lvl="0" algn="ctr"/>
            <a:r>
              <a:rPr lang="en-US" dirty="0" smtClean="0"/>
              <a:t>SUBHEADER</a:t>
            </a:r>
          </a:p>
        </p:txBody>
      </p:sp>
      <p:sp>
        <p:nvSpPr>
          <p:cNvPr id="42" name="Text Placeholder 41"/>
          <p:cNvSpPr>
            <a:spLocks noGrp="1"/>
          </p:cNvSpPr>
          <p:nvPr>
            <p:ph type="body" sz="quarter" idx="18" hasCustomPrompt="1"/>
          </p:nvPr>
        </p:nvSpPr>
        <p:spPr>
          <a:xfrm>
            <a:off x="7706146" y="6039422"/>
            <a:ext cx="1671130" cy="526298"/>
          </a:xfrm>
        </p:spPr>
        <p:txBody>
          <a:bodyPr/>
          <a:lstStyle>
            <a:lvl1pPr marL="0" indent="0" algn="ctr">
              <a:buFont typeface="Arial" panose="020B0604020202020204" pitchFamily="34" charset="0"/>
              <a:buNone/>
              <a:defRPr sz="1800">
                <a:solidFill>
                  <a:schemeClr val="accent2"/>
                </a:solidFill>
              </a:defRPr>
            </a:lvl1pPr>
            <a:lvl2pPr marL="0" indent="0">
              <a:buFont typeface="Arial" panose="020B0604020202020204" pitchFamily="34" charset="0"/>
              <a:buNone/>
              <a:defRPr/>
            </a:lvl2pPr>
            <a:lvl3pPr marL="0" indent="0">
              <a:buNone/>
              <a:defRPr/>
            </a:lvl3pPr>
            <a:lvl4pPr marL="228600" indent="0">
              <a:buNone/>
              <a:defRPr/>
            </a:lvl4pPr>
            <a:lvl5pPr>
              <a:buNone/>
              <a:defRPr/>
            </a:lvl5pPr>
          </a:lstStyle>
          <a:p>
            <a:pPr lvl="0"/>
            <a:r>
              <a:rPr lang="en-US" dirty="0" smtClean="0"/>
              <a:t>PLACE LOGO HERE</a:t>
            </a:r>
            <a:endParaRPr lang="en-US" dirty="0"/>
          </a:p>
        </p:txBody>
      </p:sp>
    </p:spTree>
    <p:extLst>
      <p:ext uri="{BB962C8B-B14F-4D97-AF65-F5344CB8AC3E}">
        <p14:creationId xmlns:p14="http://schemas.microsoft.com/office/powerpoint/2010/main" val="1509984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ase_Study">
    <p:spTree>
      <p:nvGrpSpPr>
        <p:cNvPr id="1" name=""/>
        <p:cNvGrpSpPr/>
        <p:nvPr/>
      </p:nvGrpSpPr>
      <p:grpSpPr>
        <a:xfrm>
          <a:off x="0" y="0"/>
          <a:ext cx="0" cy="0"/>
          <a:chOff x="0" y="0"/>
          <a:chExt cx="0" cy="0"/>
        </a:xfrm>
      </p:grpSpPr>
      <p:sp>
        <p:nvSpPr>
          <p:cNvPr id="29" name="Picture Placeholder 28"/>
          <p:cNvSpPr>
            <a:spLocks noGrp="1"/>
          </p:cNvSpPr>
          <p:nvPr>
            <p:ph type="pic" sz="quarter" idx="10"/>
          </p:nvPr>
        </p:nvSpPr>
        <p:spPr>
          <a:xfrm>
            <a:off x="385764" y="2918870"/>
            <a:ext cx="3614737" cy="412934"/>
          </a:xfrm>
          <a:gradFill>
            <a:gsLst>
              <a:gs pos="0">
                <a:schemeClr val="bg1"/>
              </a:gs>
              <a:gs pos="57000">
                <a:srgbClr val="F8F9FA"/>
              </a:gs>
              <a:gs pos="100000">
                <a:schemeClr val="bg2">
                  <a:lumMod val="20000"/>
                  <a:lumOff val="80000"/>
                </a:schemeClr>
              </a:gs>
            </a:gsLst>
            <a:lin ang="2700000" scaled="1"/>
          </a:gradFill>
          <a:ln w="9525" cap="sq">
            <a:solidFill>
              <a:schemeClr val="accent2"/>
            </a:solidFill>
            <a:miter lim="800000"/>
          </a:ln>
          <a:effectLst>
            <a:glow rad="584200">
              <a:srgbClr val="FFFFFF">
                <a:alpha val="20000"/>
              </a:srgbClr>
            </a:glow>
          </a:effectLst>
        </p:spPr>
        <p:txBody>
          <a:bodyPr vert="horz" wrap="square" lIns="0" tIns="0" rIns="0" bIns="0" rtlCol="0">
            <a:spAutoFit/>
          </a:bodyPr>
          <a:lstStyle>
            <a:lvl1pPr>
              <a:defRPr lang="en-US" dirty="0"/>
            </a:lvl1pPr>
          </a:lstStyle>
          <a:p>
            <a:pPr lvl="0"/>
            <a:endParaRPr lang="en-US" dirty="0"/>
          </a:p>
        </p:txBody>
      </p:sp>
      <p:sp>
        <p:nvSpPr>
          <p:cNvPr id="6" name="Title 1"/>
          <p:cNvSpPr>
            <a:spLocks noGrp="1"/>
          </p:cNvSpPr>
          <p:nvPr>
            <p:ph type="title" hasCustomPrompt="1"/>
          </p:nvPr>
        </p:nvSpPr>
        <p:spPr>
          <a:xfrm>
            <a:off x="385764" y="222069"/>
            <a:ext cx="11418887" cy="722810"/>
          </a:xfrm>
        </p:spPr>
        <p:txBody>
          <a:bodyPr/>
          <a:lstStyle>
            <a:lvl1pPr>
              <a:defRPr baseline="0"/>
            </a:lvl1pPr>
          </a:lstStyle>
          <a:p>
            <a:r>
              <a:rPr lang="en-US" dirty="0" smtClean="0"/>
              <a:t>Click here to edit the title</a:t>
            </a:r>
            <a:endParaRPr lang="en-US" dirty="0"/>
          </a:p>
        </p:txBody>
      </p:sp>
      <p:grpSp>
        <p:nvGrpSpPr>
          <p:cNvPr id="2" name="Group 1"/>
          <p:cNvGrpSpPr/>
          <p:nvPr userDrawn="1"/>
        </p:nvGrpSpPr>
        <p:grpSpPr>
          <a:xfrm>
            <a:off x="4528035" y="1567133"/>
            <a:ext cx="2113619" cy="417297"/>
            <a:chOff x="5165482" y="1541732"/>
            <a:chExt cx="2113619" cy="417297"/>
          </a:xfrm>
        </p:grpSpPr>
        <p:sp>
          <p:nvSpPr>
            <p:cNvPr id="11" name="Rectangle 10"/>
            <p:cNvSpPr/>
            <p:nvPr/>
          </p:nvSpPr>
          <p:spPr>
            <a:xfrm>
              <a:off x="5165482" y="1541732"/>
              <a:ext cx="2113619" cy="300552"/>
            </a:xfrm>
            <a:prstGeom prst="rect">
              <a:avLst/>
            </a:prstGeom>
            <a:solidFill>
              <a:schemeClr val="accent3"/>
            </a:solidFill>
            <a:ln>
              <a:noFill/>
            </a:ln>
          </p:spPr>
          <p:txBody>
            <a:bodyPr vert="horz" wrap="square" lIns="91440" tIns="45720" rIns="91440" bIns="45720" numCol="1" anchor="ctr" anchorCtr="0" compatLnSpc="1">
              <a:prstTxWarp prst="textNoShape">
                <a:avLst/>
              </a:prstTxWarp>
            </a:bodyPr>
            <a:lstStyle/>
            <a:p>
              <a:pPr algn="ctr"/>
              <a:endParaRPr lang="en-US" sz="1200" b="1" dirty="0">
                <a:solidFill>
                  <a:schemeClr val="bg1"/>
                </a:solidFill>
              </a:endParaRPr>
            </a:p>
          </p:txBody>
        </p:sp>
        <p:sp>
          <p:nvSpPr>
            <p:cNvPr id="12" name="Rectangle 11"/>
            <p:cNvSpPr/>
            <p:nvPr/>
          </p:nvSpPr>
          <p:spPr>
            <a:xfrm rot="5400000">
              <a:off x="6199431" y="807252"/>
              <a:ext cx="45722" cy="211361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13" name="Isosceles Triangle 12"/>
            <p:cNvSpPr/>
            <p:nvPr/>
          </p:nvSpPr>
          <p:spPr>
            <a:xfrm rot="10800000">
              <a:off x="6084812" y="1864060"/>
              <a:ext cx="221589" cy="9496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grpSp>
      <p:grpSp>
        <p:nvGrpSpPr>
          <p:cNvPr id="53" name="Group 52"/>
          <p:cNvGrpSpPr/>
          <p:nvPr userDrawn="1"/>
        </p:nvGrpSpPr>
        <p:grpSpPr>
          <a:xfrm>
            <a:off x="6882582" y="2190381"/>
            <a:ext cx="2585884" cy="2089520"/>
            <a:chOff x="7376086" y="2067445"/>
            <a:chExt cx="2337540" cy="3035896"/>
          </a:xfrm>
        </p:grpSpPr>
        <p:cxnSp>
          <p:nvCxnSpPr>
            <p:cNvPr id="9" name="Straight Connector 8"/>
            <p:cNvCxnSpPr/>
            <p:nvPr userDrawn="1"/>
          </p:nvCxnSpPr>
          <p:spPr>
            <a:xfrm>
              <a:off x="7376086" y="2067445"/>
              <a:ext cx="0" cy="3035896"/>
            </a:xfrm>
            <a:prstGeom prst="line">
              <a:avLst/>
            </a:prstGeom>
            <a:ln w="22225" cap="rnd">
              <a:gradFill>
                <a:gsLst>
                  <a:gs pos="0">
                    <a:schemeClr val="accent2"/>
                  </a:gs>
                  <a:gs pos="50000">
                    <a:schemeClr val="bg2"/>
                  </a:gs>
                  <a:gs pos="100000">
                    <a:schemeClr val="bg2"/>
                  </a:gs>
                </a:gsLst>
                <a:lin ang="5400000" scaled="0"/>
              </a:gra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9713626" y="2067445"/>
              <a:ext cx="0" cy="3035896"/>
            </a:xfrm>
            <a:prstGeom prst="line">
              <a:avLst/>
            </a:prstGeom>
            <a:ln w="22225" cap="rnd">
              <a:gradFill>
                <a:gsLst>
                  <a:gs pos="0">
                    <a:schemeClr val="accent2"/>
                  </a:gs>
                  <a:gs pos="50000">
                    <a:schemeClr val="bg2"/>
                  </a:gs>
                  <a:gs pos="100000">
                    <a:schemeClr val="bg2"/>
                  </a:gs>
                </a:gsLst>
                <a:lin ang="5400000" scaled="0"/>
              </a:gradFill>
              <a:prstDash val="sysDot"/>
            </a:ln>
          </p:spPr>
          <p:style>
            <a:lnRef idx="1">
              <a:schemeClr val="accent1"/>
            </a:lnRef>
            <a:fillRef idx="0">
              <a:schemeClr val="accent1"/>
            </a:fillRef>
            <a:effectRef idx="0">
              <a:schemeClr val="accent1"/>
            </a:effectRef>
            <a:fontRef idx="minor">
              <a:schemeClr val="tx1"/>
            </a:fontRef>
          </p:style>
        </p:cxnSp>
      </p:grpSp>
      <p:grpSp>
        <p:nvGrpSpPr>
          <p:cNvPr id="4" name="Group 3"/>
          <p:cNvGrpSpPr/>
          <p:nvPr userDrawn="1"/>
        </p:nvGrpSpPr>
        <p:grpSpPr>
          <a:xfrm>
            <a:off x="9713627" y="1567133"/>
            <a:ext cx="2113619" cy="417297"/>
            <a:chOff x="9713626" y="1541732"/>
            <a:chExt cx="2113619" cy="417297"/>
          </a:xfrm>
        </p:grpSpPr>
        <p:sp>
          <p:nvSpPr>
            <p:cNvPr id="19" name="Rectangle 18"/>
            <p:cNvSpPr/>
            <p:nvPr/>
          </p:nvSpPr>
          <p:spPr>
            <a:xfrm>
              <a:off x="9713626" y="1541732"/>
              <a:ext cx="2113619" cy="300552"/>
            </a:xfrm>
            <a:prstGeom prst="rect">
              <a:avLst/>
            </a:prstGeom>
            <a:gradFill>
              <a:gsLst>
                <a:gs pos="51000">
                  <a:schemeClr val="tx2">
                    <a:lumMod val="89000"/>
                  </a:schemeClr>
                </a:gs>
                <a:gs pos="5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20" name="Rectangle 19"/>
            <p:cNvSpPr/>
            <p:nvPr/>
          </p:nvSpPr>
          <p:spPr>
            <a:xfrm rot="5400000">
              <a:off x="10747575" y="807252"/>
              <a:ext cx="45722" cy="211361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21" name="Isosceles Triangle 20"/>
            <p:cNvSpPr/>
            <p:nvPr/>
          </p:nvSpPr>
          <p:spPr>
            <a:xfrm rot="10800000">
              <a:off x="10632956" y="1864060"/>
              <a:ext cx="221589" cy="9496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grpSp>
      <p:grpSp>
        <p:nvGrpSpPr>
          <p:cNvPr id="3" name="Group 2"/>
          <p:cNvGrpSpPr/>
          <p:nvPr userDrawn="1"/>
        </p:nvGrpSpPr>
        <p:grpSpPr>
          <a:xfrm>
            <a:off x="7115915" y="1567133"/>
            <a:ext cx="2113619" cy="417297"/>
            <a:chOff x="7439554" y="1541732"/>
            <a:chExt cx="2113619" cy="417297"/>
          </a:xfrm>
        </p:grpSpPr>
        <p:sp>
          <p:nvSpPr>
            <p:cNvPr id="24" name="Rectangle 23"/>
            <p:cNvSpPr/>
            <p:nvPr/>
          </p:nvSpPr>
          <p:spPr>
            <a:xfrm>
              <a:off x="7439554" y="1541732"/>
              <a:ext cx="2113619" cy="300552"/>
            </a:xfrm>
            <a:prstGeom prst="rect">
              <a:avLst/>
            </a:prstGeom>
            <a:gradFill>
              <a:gsLst>
                <a:gs pos="50000">
                  <a:schemeClr val="accent1"/>
                </a:gs>
                <a:gs pos="51000">
                  <a:schemeClr val="accent1">
                    <a:lumMod val="83000"/>
                  </a:schemeClr>
                </a:gs>
              </a:gsLst>
              <a:lin ang="5400000" scaled="0"/>
            </a:gradFill>
            <a:ln>
              <a:noFill/>
            </a:ln>
          </p:spPr>
          <p:txBody>
            <a:bodyPr vert="horz" wrap="square" lIns="91440" tIns="45720" rIns="91440" bIns="45720" numCol="1" anchor="ctr" anchorCtr="0" compatLnSpc="1">
              <a:prstTxWarp prst="textNoShape">
                <a:avLst/>
              </a:prstTxWarp>
            </a:bodyPr>
            <a:lstStyle/>
            <a:p>
              <a:pPr algn="ctr"/>
              <a:endParaRPr lang="en-US" sz="1050" b="1" dirty="0">
                <a:solidFill>
                  <a:schemeClr val="bg1"/>
                </a:solidFill>
              </a:endParaRPr>
            </a:p>
          </p:txBody>
        </p:sp>
        <p:sp>
          <p:nvSpPr>
            <p:cNvPr id="25" name="Rectangle 24"/>
            <p:cNvSpPr/>
            <p:nvPr/>
          </p:nvSpPr>
          <p:spPr>
            <a:xfrm rot="5400000">
              <a:off x="8473503" y="807252"/>
              <a:ext cx="45722" cy="211361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sp>
          <p:nvSpPr>
            <p:cNvPr id="26" name="Isosceles Triangle 25"/>
            <p:cNvSpPr/>
            <p:nvPr/>
          </p:nvSpPr>
          <p:spPr>
            <a:xfrm rot="10800000">
              <a:off x="8358884" y="1864060"/>
              <a:ext cx="221589" cy="94969"/>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a:p>
          </p:txBody>
        </p:sp>
      </p:grpSp>
      <p:sp>
        <p:nvSpPr>
          <p:cNvPr id="32" name="Text Placeholder 31"/>
          <p:cNvSpPr>
            <a:spLocks noGrp="1"/>
          </p:cNvSpPr>
          <p:nvPr>
            <p:ph type="body" sz="quarter" idx="11" hasCustomPrompt="1"/>
          </p:nvPr>
        </p:nvSpPr>
        <p:spPr>
          <a:xfrm>
            <a:off x="397956" y="980875"/>
            <a:ext cx="8648700" cy="350865"/>
          </a:xfrm>
          <a:noFill/>
        </p:spPr>
        <p:txBody>
          <a:bodyPr wrap="square" lIns="0" tIns="0" rIns="0" bIns="0" rtlCol="0">
            <a:spAutoFit/>
          </a:bodyPr>
          <a:lstStyle>
            <a:lvl1pPr>
              <a:defRPr lang="en-US" sz="2400" baseline="0" dirty="0" smtClean="0">
                <a:solidFill>
                  <a:schemeClr val="bg1">
                    <a:lumMod val="50000"/>
                  </a:schemeClr>
                </a:solidFill>
              </a:defRPr>
            </a:lvl1pPr>
          </a:lstStyle>
          <a:p>
            <a:pPr lvl="0"/>
            <a:r>
              <a:rPr lang="en-US" dirty="0" smtClean="0"/>
              <a:t>Click to edit the subtitle</a:t>
            </a:r>
          </a:p>
        </p:txBody>
      </p:sp>
      <p:sp>
        <p:nvSpPr>
          <p:cNvPr id="38" name="Text Placeholder 37"/>
          <p:cNvSpPr>
            <a:spLocks noGrp="1"/>
          </p:cNvSpPr>
          <p:nvPr>
            <p:ph type="body" sz="quarter" idx="15" hasCustomPrompt="1"/>
          </p:nvPr>
        </p:nvSpPr>
        <p:spPr>
          <a:xfrm>
            <a:off x="4528111" y="1629691"/>
            <a:ext cx="2113542" cy="17543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lang="en-US" sz="1200" dirty="0" smtClean="0">
                <a:solidFill>
                  <a:schemeClr val="bg1"/>
                </a:solidFill>
                <a:ea typeface="ヒラギノ角ゴ Pro W3"/>
                <a:cs typeface="ヒラギノ角ゴ Pro W3"/>
              </a:defRPr>
            </a:lvl1pPr>
          </a:lstStyle>
          <a:p>
            <a:pPr lvl="0" algn="ctr"/>
            <a:r>
              <a:rPr lang="en-US" dirty="0" smtClean="0"/>
              <a:t>SUBHEADER</a:t>
            </a:r>
          </a:p>
        </p:txBody>
      </p:sp>
      <p:sp>
        <p:nvSpPr>
          <p:cNvPr id="39" name="Text Placeholder 37"/>
          <p:cNvSpPr>
            <a:spLocks noGrp="1"/>
          </p:cNvSpPr>
          <p:nvPr>
            <p:ph type="body" sz="quarter" idx="16" hasCustomPrompt="1"/>
          </p:nvPr>
        </p:nvSpPr>
        <p:spPr>
          <a:xfrm>
            <a:off x="7115915" y="1629691"/>
            <a:ext cx="2113618" cy="17543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lang="en-US" sz="1200" dirty="0" smtClean="0">
                <a:solidFill>
                  <a:schemeClr val="bg1"/>
                </a:solidFill>
                <a:ea typeface="ヒラギノ角ゴ Pro W3"/>
                <a:cs typeface="ヒラギノ角ゴ Pro W3"/>
              </a:defRPr>
            </a:lvl1pPr>
          </a:lstStyle>
          <a:p>
            <a:pPr lvl="0" algn="ctr"/>
            <a:r>
              <a:rPr lang="en-US" dirty="0" smtClean="0"/>
              <a:t>SUBHEADER</a:t>
            </a:r>
          </a:p>
        </p:txBody>
      </p:sp>
      <p:sp>
        <p:nvSpPr>
          <p:cNvPr id="40" name="Text Placeholder 37"/>
          <p:cNvSpPr>
            <a:spLocks noGrp="1"/>
          </p:cNvSpPr>
          <p:nvPr>
            <p:ph type="body" sz="quarter" idx="17" hasCustomPrompt="1"/>
          </p:nvPr>
        </p:nvSpPr>
        <p:spPr>
          <a:xfrm>
            <a:off x="9713627" y="1629691"/>
            <a:ext cx="2113618" cy="17543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ctr">
              <a:defRPr lang="en-US" sz="1200" dirty="0" smtClean="0">
                <a:solidFill>
                  <a:schemeClr val="bg1"/>
                </a:solidFill>
                <a:ea typeface="ヒラギノ角ゴ Pro W3"/>
                <a:cs typeface="ヒラギノ角ゴ Pro W3"/>
              </a:defRPr>
            </a:lvl1pPr>
          </a:lstStyle>
          <a:p>
            <a:pPr lvl="0" algn="ctr"/>
            <a:r>
              <a:rPr lang="en-US" dirty="0" smtClean="0"/>
              <a:t>SUBHEADER</a:t>
            </a:r>
          </a:p>
        </p:txBody>
      </p:sp>
    </p:spTree>
    <p:extLst>
      <p:ext uri="{BB962C8B-B14F-4D97-AF65-F5344CB8AC3E}">
        <p14:creationId xmlns:p14="http://schemas.microsoft.com/office/powerpoint/2010/main" val="1862991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With Shadow">
    <p:spTree>
      <p:nvGrpSpPr>
        <p:cNvPr id="1" name=""/>
        <p:cNvGrpSpPr/>
        <p:nvPr/>
      </p:nvGrpSpPr>
      <p:grpSpPr>
        <a:xfrm>
          <a:off x="0" y="0"/>
          <a:ext cx="0" cy="0"/>
          <a:chOff x="0" y="0"/>
          <a:chExt cx="0" cy="0"/>
        </a:xfrm>
      </p:grpSpPr>
      <p:sp>
        <p:nvSpPr>
          <p:cNvPr id="6" name="TextBox 5"/>
          <p:cNvSpPr txBox="1"/>
          <p:nvPr userDrawn="1"/>
        </p:nvSpPr>
        <p:spPr>
          <a:xfrm>
            <a:off x="11621017" y="6639465"/>
            <a:ext cx="110608" cy="107722"/>
          </a:xfrm>
          <a:prstGeom prst="rect">
            <a:avLst/>
          </a:prstGeom>
          <a:noFill/>
        </p:spPr>
        <p:txBody>
          <a:bodyPr wrap="none" lIns="0" tIns="0" rIns="0" bIns="0" rtlCol="0">
            <a:spAutoFit/>
          </a:bodyPr>
          <a:lstStyle/>
          <a:p>
            <a:pPr algn="r"/>
            <a:fld id="{342FB9F6-3526-4818-B864-6624DDD159B3}" type="slidenum">
              <a:rPr lang="en-US" sz="700" smtClean="0">
                <a:solidFill>
                  <a:schemeClr val="bg1">
                    <a:lumMod val="75000"/>
                  </a:schemeClr>
                </a:solidFill>
                <a:latin typeface="+mn-lt"/>
              </a:rPr>
              <a:t>‹#›</a:t>
            </a:fld>
            <a:endParaRPr lang="en-US" sz="700" dirty="0">
              <a:solidFill>
                <a:schemeClr val="bg1">
                  <a:lumMod val="75000"/>
                </a:schemeClr>
              </a:solidFill>
              <a:latin typeface="+mn-lt"/>
            </a:endParaRPr>
          </a:p>
        </p:txBody>
      </p:sp>
      <p:sp>
        <p:nvSpPr>
          <p:cNvPr id="7" name="Freeform 14"/>
          <p:cNvSpPr>
            <a:spLocks/>
          </p:cNvSpPr>
          <p:nvPr userDrawn="1"/>
        </p:nvSpPr>
        <p:spPr bwMode="auto">
          <a:xfrm>
            <a:off x="742951" y="5913821"/>
            <a:ext cx="10843460" cy="199208"/>
          </a:xfrm>
          <a:custGeom>
            <a:avLst/>
            <a:gdLst>
              <a:gd name="T0" fmla="*/ 3 w 7948"/>
              <a:gd name="T1" fmla="*/ 695 h 695"/>
              <a:gd name="T2" fmla="*/ 0 w 7948"/>
              <a:gd name="T3" fmla="*/ 693 h 695"/>
              <a:gd name="T4" fmla="*/ 7948 w 7948"/>
              <a:gd name="T5" fmla="*/ 693 h 695"/>
              <a:gd name="T6" fmla="*/ 7946 w 7948"/>
              <a:gd name="T7" fmla="*/ 695 h 695"/>
              <a:gd name="T8" fmla="*/ 7106 w 7948"/>
              <a:gd name="T9" fmla="*/ 0 h 695"/>
              <a:gd name="T10" fmla="*/ 7108 w 7948"/>
              <a:gd name="T11" fmla="*/ 2 h 695"/>
              <a:gd name="T12" fmla="*/ 732 w 7948"/>
              <a:gd name="T13" fmla="*/ 2 h 695"/>
              <a:gd name="T14" fmla="*/ 734 w 7948"/>
              <a:gd name="T15" fmla="*/ 0 h 695"/>
              <a:gd name="T16" fmla="*/ 3 w 7948"/>
              <a:gd name="T17" fmla="*/ 695 h 695"/>
              <a:gd name="T18" fmla="*/ 3 w 7948"/>
              <a:gd name="T19"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48" h="695">
                <a:moveTo>
                  <a:pt x="3" y="695"/>
                </a:moveTo>
                <a:lnTo>
                  <a:pt x="0" y="693"/>
                </a:lnTo>
                <a:lnTo>
                  <a:pt x="7948" y="693"/>
                </a:lnTo>
                <a:lnTo>
                  <a:pt x="7946" y="695"/>
                </a:lnTo>
                <a:lnTo>
                  <a:pt x="7106" y="0"/>
                </a:lnTo>
                <a:lnTo>
                  <a:pt x="7108" y="2"/>
                </a:lnTo>
                <a:lnTo>
                  <a:pt x="732" y="2"/>
                </a:lnTo>
                <a:lnTo>
                  <a:pt x="734" y="0"/>
                </a:lnTo>
                <a:lnTo>
                  <a:pt x="3" y="695"/>
                </a:lnTo>
                <a:lnTo>
                  <a:pt x="3" y="695"/>
                </a:lnTo>
                <a:close/>
              </a:path>
            </a:pathLst>
          </a:custGeom>
          <a:gradFill>
            <a:gsLst>
              <a:gs pos="0">
                <a:schemeClr val="tx1">
                  <a:lumMod val="75000"/>
                  <a:lumOff val="25000"/>
                </a:schemeClr>
              </a:gs>
              <a:gs pos="16000">
                <a:schemeClr val="bg1">
                  <a:lumMod val="85000"/>
                </a:schemeClr>
              </a:gs>
              <a:gs pos="100000">
                <a:schemeClr val="bg1">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78283194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ullet Slide">
    <p:spTree>
      <p:nvGrpSpPr>
        <p:cNvPr id="1" name=""/>
        <p:cNvGrpSpPr/>
        <p:nvPr/>
      </p:nvGrpSpPr>
      <p:grpSpPr>
        <a:xfrm>
          <a:off x="0" y="0"/>
          <a:ext cx="0" cy="0"/>
          <a:chOff x="0" y="0"/>
          <a:chExt cx="0" cy="0"/>
        </a:xfrm>
      </p:grpSpPr>
      <p:sp>
        <p:nvSpPr>
          <p:cNvPr id="12" name="Content Placeholder 8"/>
          <p:cNvSpPr>
            <a:spLocks noGrp="1"/>
          </p:cNvSpPr>
          <p:nvPr>
            <p:ph sz="quarter" idx="14"/>
          </p:nvPr>
        </p:nvSpPr>
        <p:spPr>
          <a:xfrm>
            <a:off x="622138" y="1602802"/>
            <a:ext cx="10969943" cy="1309076"/>
          </a:xfrm>
        </p:spPr>
        <p:txBody>
          <a:bodyPr/>
          <a:lstStyle>
            <a:lvl2pPr>
              <a:buSzPct val="75000"/>
              <a:defRPr/>
            </a:lvl2pPr>
          </a:lstStyle>
          <a:p>
            <a:pPr lvl="0"/>
            <a:r>
              <a:rPr lang="en-US" smtClean="0"/>
              <a:t>Click to edit Master text styles</a:t>
            </a:r>
          </a:p>
          <a:p>
            <a:pPr lvl="1"/>
            <a:r>
              <a:rPr lang="en-US" smtClean="0"/>
              <a:t>Second level</a:t>
            </a:r>
          </a:p>
          <a:p>
            <a:pPr lvl="2"/>
            <a:r>
              <a:rPr lang="en-US" smtClean="0"/>
              <a:t>Third level</a:t>
            </a:r>
          </a:p>
        </p:txBody>
      </p:sp>
      <p:sp>
        <p:nvSpPr>
          <p:cNvPr id="6" name="Slide Number Placeholder 5"/>
          <p:cNvSpPr>
            <a:spLocks noGrp="1"/>
          </p:cNvSpPr>
          <p:nvPr>
            <p:ph type="sldNum" sz="quarter" idx="12"/>
          </p:nvPr>
        </p:nvSpPr>
        <p:spPr>
          <a:xfrm>
            <a:off x="10423887" y="6453870"/>
            <a:ext cx="1155500" cy="301756"/>
          </a:xfrm>
          <a:prstGeom prst="rect">
            <a:avLst/>
          </a:prstGeom>
        </p:spPr>
        <p:txBody>
          <a:bodyPr lIns="76808" tIns="38404" rIns="76808" bIns="38404"/>
          <a:lstStyle/>
          <a:p>
            <a:fld id="{D4C6DA7C-23A0-49B4-BC54-16041AFD646B}" type="slidenum">
              <a:rPr lang="en-US" smtClean="0"/>
              <a:pPr/>
              <a:t>‹#›</a:t>
            </a:fld>
            <a:endParaRPr lang="en-US" dirty="0"/>
          </a:p>
        </p:txBody>
      </p:sp>
      <p:sp>
        <p:nvSpPr>
          <p:cNvPr id="10" name="Title Placeholder 1"/>
          <p:cNvSpPr>
            <a:spLocks noGrp="1"/>
          </p:cNvSpPr>
          <p:nvPr>
            <p:ph type="title"/>
          </p:nvPr>
        </p:nvSpPr>
        <p:spPr>
          <a:xfrm>
            <a:off x="609442" y="274641"/>
            <a:ext cx="10969943" cy="727544"/>
          </a:xfrm>
          <a:prstGeom prst="rect">
            <a:avLst/>
          </a:prstGeom>
        </p:spPr>
        <p:txBody>
          <a:bodyPr vert="horz" lIns="76808" tIns="38404" rIns="76808" bIns="38404" rtlCol="0" anchor="b">
            <a:noAutofit/>
          </a:bodyPr>
          <a:lstStyle/>
          <a:p>
            <a:r>
              <a:rPr lang="en-US" smtClean="0"/>
              <a:t>Click to edit Master title style</a:t>
            </a:r>
            <a:endParaRPr lang="en-US" dirty="0"/>
          </a:p>
        </p:txBody>
      </p:sp>
    </p:spTree>
    <p:extLst>
      <p:ext uri="{BB962C8B-B14F-4D97-AF65-F5344CB8AC3E}">
        <p14:creationId xmlns:p14="http://schemas.microsoft.com/office/powerpoint/2010/main" val="2664035839"/>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 Line 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5004" y="493776"/>
            <a:ext cx="11294418" cy="573024"/>
          </a:xfrm>
        </p:spPr>
        <p:txBody>
          <a:bodyPr/>
          <a:lstStyle>
            <a:lvl1pPr>
              <a:defRPr baseline="0"/>
            </a:lvl1pPr>
          </a:lstStyle>
          <a:p>
            <a:r>
              <a:rPr lang="en-US" smtClean="0"/>
              <a:t>Click to edit Master title style</a:t>
            </a:r>
            <a:endParaRPr lang="en-US" dirty="0"/>
          </a:p>
        </p:txBody>
      </p:sp>
      <p:sp>
        <p:nvSpPr>
          <p:cNvPr id="10" name="Text Placeholder 19"/>
          <p:cNvSpPr>
            <a:spLocks noGrp="1"/>
          </p:cNvSpPr>
          <p:nvPr>
            <p:ph type="body" sz="quarter" idx="13"/>
          </p:nvPr>
        </p:nvSpPr>
        <p:spPr>
          <a:xfrm>
            <a:off x="380900" y="973138"/>
            <a:ext cx="11299041" cy="292388"/>
          </a:xfrm>
          <a:prstGeom prst="rect">
            <a:avLst/>
          </a:prstGeom>
        </p:spPr>
        <p:txBody>
          <a:bodyPr/>
          <a:lstStyle>
            <a:lvl1pPr>
              <a:buNone/>
              <a:defRPr lang="en-US" sz="2000" baseline="0" dirty="0" smtClean="0">
                <a:solidFill>
                  <a:srgbClr val="595959"/>
                </a:solidFill>
                <a:latin typeface="+mn-lt"/>
                <a:ea typeface="+mn-ea"/>
                <a:cs typeface="+mn-cs"/>
              </a:defRPr>
            </a:lvl1pPr>
            <a:lvl2pPr>
              <a:buNone/>
              <a:defRPr>
                <a:solidFill>
                  <a:srgbClr val="C00000"/>
                </a:solidFill>
              </a:defRPr>
            </a:lvl2pPr>
            <a:lvl3pPr>
              <a:buNone/>
              <a:defRPr>
                <a:solidFill>
                  <a:srgbClr val="C00000"/>
                </a:solidFill>
              </a:defRPr>
            </a:lvl3pPr>
            <a:lvl4pPr>
              <a:buNone/>
              <a:defRPr>
                <a:solidFill>
                  <a:srgbClr val="C00000"/>
                </a:solidFill>
              </a:defRPr>
            </a:lvl4pPr>
            <a:lvl5pPr>
              <a:buNone/>
              <a:defRPr>
                <a:solidFill>
                  <a:srgbClr val="C00000"/>
                </a:solidFill>
              </a:defRPr>
            </a:lvl5pPr>
          </a:lstStyle>
          <a:p>
            <a:pPr lvl="0"/>
            <a:r>
              <a:rPr lang="en-US" smtClean="0"/>
              <a:t>Click to edit Master text styles</a:t>
            </a:r>
          </a:p>
        </p:txBody>
      </p:sp>
      <p:sp>
        <p:nvSpPr>
          <p:cNvPr id="8" name="Text Placeholder 8"/>
          <p:cNvSpPr>
            <a:spLocks noGrp="1"/>
          </p:cNvSpPr>
          <p:nvPr>
            <p:ph type="body" sz="quarter" idx="12"/>
          </p:nvPr>
        </p:nvSpPr>
        <p:spPr>
          <a:xfrm>
            <a:off x="390042" y="1735140"/>
            <a:ext cx="11299041" cy="1246495"/>
          </a:xfrm>
          <a:prstGeom prst="rect">
            <a:avLst/>
          </a:prstGeom>
        </p:spPr>
        <p:txBody>
          <a:bodyPr/>
          <a:lstStyle>
            <a:lvl1pPr marL="228600" indent="-228600">
              <a:lnSpc>
                <a:spcPct val="100000"/>
              </a:lnSpc>
              <a:spcBef>
                <a:spcPts val="480"/>
              </a:spcBef>
              <a:buClr>
                <a:schemeClr val="tx1"/>
              </a:buClr>
              <a:buFont typeface="Arial"/>
              <a:buChar char="•"/>
              <a:defRPr/>
            </a:lvl1pPr>
            <a:lvl2pPr>
              <a:lnSpc>
                <a:spcPct val="100000"/>
              </a:lnSpc>
              <a:spcBef>
                <a:spcPts val="480"/>
              </a:spcBef>
              <a:buClr>
                <a:schemeClr val="tx1"/>
              </a:buClr>
              <a:buFont typeface="Lucida Grande"/>
              <a:buChar char="-"/>
              <a:defRPr sz="1800"/>
            </a:lvl2pPr>
            <a:lvl3pPr>
              <a:lnSpc>
                <a:spcPct val="100000"/>
              </a:lnSpc>
              <a:spcBef>
                <a:spcPts val="480"/>
              </a:spcBef>
              <a:buClr>
                <a:schemeClr val="tx1"/>
              </a:buClr>
              <a:buFont typeface="Arial"/>
              <a:buChar char="•"/>
              <a:defRPr/>
            </a:lvl3pPr>
            <a:lvl4pPr>
              <a:lnSpc>
                <a:spcPct val="100000"/>
              </a:lnSpc>
              <a:spcBef>
                <a:spcPts val="480"/>
              </a:spcBef>
              <a:buClr>
                <a:schemeClr val="tx2"/>
              </a:buClr>
              <a:buFont typeface="Arial"/>
              <a:buNone/>
              <a:defRPr/>
            </a:lvl4pPr>
            <a:lvl5pPr>
              <a:lnSpc>
                <a:spcPct val="100000"/>
              </a:lnSpc>
              <a:spcBef>
                <a:spcPts val="480"/>
              </a:spcBef>
              <a:buClr>
                <a:schemeClr val="tx2"/>
              </a:buClr>
              <a:buFont typeface="Arial"/>
              <a:buChar char="•"/>
              <a:defRPr/>
            </a:lvl5pPr>
          </a:lstStyle>
          <a:p>
            <a:pPr lvl="0"/>
            <a:r>
              <a:rPr lang="en-US" smtClean="0"/>
              <a:t>Click to edit Master text styles</a:t>
            </a:r>
          </a:p>
          <a:p>
            <a:pPr lvl="1"/>
            <a:r>
              <a:rPr lang="en-US" smtClean="0"/>
              <a:t>Second level</a:t>
            </a:r>
          </a:p>
          <a:p>
            <a:pPr lvl="2"/>
            <a:r>
              <a:rPr lang="en-US" smtClean="0"/>
              <a:t>Third level</a:t>
            </a:r>
          </a:p>
        </p:txBody>
      </p:sp>
    </p:spTree>
    <p:extLst>
      <p:ext uri="{BB962C8B-B14F-4D97-AF65-F5344CB8AC3E}">
        <p14:creationId xmlns:p14="http://schemas.microsoft.com/office/powerpoint/2010/main" val="4147654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no logo)">
    <p:spTree>
      <p:nvGrpSpPr>
        <p:cNvPr id="1" name=""/>
        <p:cNvGrpSpPr/>
        <p:nvPr/>
      </p:nvGrpSpPr>
      <p:grpSpPr>
        <a:xfrm>
          <a:off x="0" y="0"/>
          <a:ext cx="0" cy="0"/>
          <a:chOff x="0" y="0"/>
          <a:chExt cx="0" cy="0"/>
        </a:xfrm>
      </p:grpSpPr>
      <p:sp>
        <p:nvSpPr>
          <p:cNvPr id="3" name="Rectangle 2"/>
          <p:cNvSpPr/>
          <p:nvPr userDrawn="1"/>
        </p:nvSpPr>
        <p:spPr>
          <a:xfrm>
            <a:off x="61897" y="5751514"/>
            <a:ext cx="12065032" cy="106997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121899" tIns="60949" rIns="121899" bIns="60949" anchor="ctr"/>
          <a:lstStyle/>
          <a:p>
            <a:pPr algn="ctr" defTabSz="609493" eaLnBrk="1" fontAlgn="auto" hangingPunct="1">
              <a:spcBef>
                <a:spcPts val="0"/>
              </a:spcBef>
              <a:spcAft>
                <a:spcPts val="0"/>
              </a:spcAft>
              <a:defRPr/>
            </a:pPr>
            <a:endParaRPr lang="en-US" sz="2400">
              <a:solidFill>
                <a:prstClr val="white"/>
              </a:solidFill>
            </a:endParaRPr>
          </a:p>
        </p:txBody>
      </p:sp>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1235122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smtClean="0"/>
              <a:t>Click to edit Master title style</a:t>
            </a:r>
            <a:endParaRPr lang="en-US"/>
          </a:p>
        </p:txBody>
      </p:sp>
      <p:sp>
        <p:nvSpPr>
          <p:cNvPr id="3" name="Content Placeholder 2"/>
          <p:cNvSpPr>
            <a:spLocks noGrp="1"/>
          </p:cNvSpPr>
          <p:nvPr>
            <p:ph idx="1"/>
          </p:nvPr>
        </p:nvSpPr>
        <p:spPr/>
        <p:txBody>
          <a:bodyPr/>
          <a:lstStyle/>
          <a:p>
            <a:pPr lvl="0"/>
            <a:r>
              <a:rPr lang="ga-IE" smtClean="0"/>
              <a:t>Click to edit Master text styles</a:t>
            </a:r>
          </a:p>
          <a:p>
            <a:pPr lvl="1"/>
            <a:r>
              <a:rPr lang="ga-IE" smtClean="0"/>
              <a:t>Second level</a:t>
            </a:r>
          </a:p>
          <a:p>
            <a:pPr lvl="2"/>
            <a:r>
              <a:rPr lang="ga-IE" smtClean="0"/>
              <a:t>Third level</a:t>
            </a:r>
          </a:p>
          <a:p>
            <a:pPr lvl="3"/>
            <a:r>
              <a:rPr lang="ga-IE" smtClean="0"/>
              <a:t>Fourth level</a:t>
            </a:r>
          </a:p>
          <a:p>
            <a:pPr lvl="4"/>
            <a:r>
              <a:rPr lang="ga-IE" smtClean="0"/>
              <a:t>Fifth level</a:t>
            </a:r>
            <a:endParaRPr lang="en-US"/>
          </a:p>
        </p:txBody>
      </p:sp>
      <p:sp>
        <p:nvSpPr>
          <p:cNvPr id="4" name="Date Placeholder 3"/>
          <p:cNvSpPr>
            <a:spLocks noGrp="1"/>
          </p:cNvSpPr>
          <p:nvPr>
            <p:ph type="dt" sz="half" idx="10"/>
          </p:nvPr>
        </p:nvSpPr>
        <p:spPr>
          <a:xfrm>
            <a:off x="609441" y="6356351"/>
            <a:ext cx="2844059" cy="365125"/>
          </a:xfrm>
          <a:prstGeom prst="rect">
            <a:avLst/>
          </a:prstGeom>
        </p:spPr>
        <p:txBody>
          <a:bodyPr lIns="121899" tIns="60949" rIns="121899" bIns="60949"/>
          <a:lstStyle/>
          <a:p>
            <a:fld id="{B6B40651-92B8-5A43-913F-D025A8AB43FF}" type="datetimeFigureOut">
              <a:rPr lang="en-US" smtClean="0"/>
              <a:t>2014-09-05</a:t>
            </a:fld>
            <a:endParaRPr lang="en-US"/>
          </a:p>
        </p:txBody>
      </p:sp>
      <p:sp>
        <p:nvSpPr>
          <p:cNvPr id="5" name="Footer Placeholder 4"/>
          <p:cNvSpPr>
            <a:spLocks noGrp="1"/>
          </p:cNvSpPr>
          <p:nvPr>
            <p:ph type="ftr" sz="quarter" idx="11"/>
          </p:nvPr>
        </p:nvSpPr>
        <p:spPr>
          <a:xfrm>
            <a:off x="4164515" y="6356351"/>
            <a:ext cx="3859795" cy="365125"/>
          </a:xfrm>
          <a:prstGeom prst="rect">
            <a:avLst/>
          </a:prstGeom>
        </p:spPr>
        <p:txBody>
          <a:bodyPr lIns="121899" tIns="60949" rIns="121899" bIns="60949"/>
          <a:lstStyle/>
          <a:p>
            <a:endParaRPr lang="en-US"/>
          </a:p>
        </p:txBody>
      </p:sp>
      <p:sp>
        <p:nvSpPr>
          <p:cNvPr id="6" name="Slide Number Placeholder 5"/>
          <p:cNvSpPr>
            <a:spLocks noGrp="1"/>
          </p:cNvSpPr>
          <p:nvPr>
            <p:ph type="sldNum" sz="quarter" idx="12"/>
          </p:nvPr>
        </p:nvSpPr>
        <p:spPr>
          <a:xfrm>
            <a:off x="8735325" y="6356351"/>
            <a:ext cx="2844059" cy="365125"/>
          </a:xfrm>
          <a:prstGeom prst="rect">
            <a:avLst/>
          </a:prstGeom>
        </p:spPr>
        <p:txBody>
          <a:bodyPr lIns="121899" tIns="60949" rIns="121899" bIns="60949"/>
          <a:lstStyle/>
          <a:p>
            <a:fld id="{CD7512B2-6FA5-0A4A-8DD3-DC8CCAB4684F}" type="slidenum">
              <a:rPr lang="en-US" smtClean="0"/>
              <a:t>‹#›</a:t>
            </a:fld>
            <a:endParaRPr lang="en-US"/>
          </a:p>
        </p:txBody>
      </p:sp>
    </p:spTree>
    <p:extLst>
      <p:ext uri="{BB962C8B-B14F-4D97-AF65-F5344CB8AC3E}">
        <p14:creationId xmlns:p14="http://schemas.microsoft.com/office/powerpoint/2010/main" val="2151270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ig_Statement">
    <p:bg>
      <p:bgPr>
        <a:solidFill>
          <a:schemeClr val="bg1"/>
        </a:solidFill>
        <a:effectLst/>
      </p:bgPr>
    </p:bg>
    <p:spTree>
      <p:nvGrpSpPr>
        <p:cNvPr id="1" name=""/>
        <p:cNvGrpSpPr/>
        <p:nvPr/>
      </p:nvGrpSpPr>
      <p:grpSpPr>
        <a:xfrm>
          <a:off x="0" y="0"/>
          <a:ext cx="0" cy="0"/>
          <a:chOff x="0" y="0"/>
          <a:chExt cx="0" cy="0"/>
        </a:xfrm>
      </p:grpSpPr>
      <p:sp>
        <p:nvSpPr>
          <p:cNvPr id="84" name="TextBox 83" hidden="1"/>
          <p:cNvSpPr txBox="1"/>
          <p:nvPr userDrawn="1"/>
        </p:nvSpPr>
        <p:spPr>
          <a:xfrm>
            <a:off x="11621017" y="6639465"/>
            <a:ext cx="110608" cy="107722"/>
          </a:xfrm>
          <a:prstGeom prst="rect">
            <a:avLst/>
          </a:prstGeom>
          <a:noFill/>
        </p:spPr>
        <p:txBody>
          <a:bodyPr wrap="none" lIns="0" tIns="0" rIns="0" bIns="0" rtlCol="0">
            <a:spAutoFit/>
          </a:bodyPr>
          <a:lstStyle/>
          <a:p>
            <a:pPr algn="r"/>
            <a:fld id="{342FB9F6-3526-4818-B864-6624DDD159B3}" type="slidenum">
              <a:rPr lang="en-US" sz="700" smtClean="0">
                <a:solidFill>
                  <a:schemeClr val="bg1"/>
                </a:solidFill>
                <a:latin typeface="+mn-lt"/>
              </a:rPr>
              <a:t>‹#›</a:t>
            </a:fld>
            <a:endParaRPr lang="en-US" sz="700" dirty="0">
              <a:solidFill>
                <a:schemeClr val="bg1"/>
              </a:solidFill>
              <a:latin typeface="+mn-lt"/>
            </a:endParaRPr>
          </a:p>
        </p:txBody>
      </p:sp>
      <p:sp>
        <p:nvSpPr>
          <p:cNvPr id="9" name="Rectangle 8"/>
          <p:cNvSpPr/>
          <p:nvPr userDrawn="1"/>
        </p:nvSpPr>
        <p:spPr>
          <a:xfrm>
            <a:off x="1" y="1466424"/>
            <a:ext cx="12187628" cy="3797682"/>
          </a:xfrm>
          <a:prstGeom prst="rect">
            <a:avLst/>
          </a:prstGeom>
          <a:gradFill>
            <a:gsLst>
              <a:gs pos="0">
                <a:schemeClr val="bg2"/>
              </a:gs>
              <a:gs pos="100000">
                <a:schemeClr val="bg2">
                  <a:lumMod val="86000"/>
                </a:schemeClr>
              </a:gs>
            </a:gsLst>
            <a:lin ang="5400000" scaled="0"/>
          </a:gradFill>
          <a:ln w="6350">
            <a:gradFill>
              <a:gsLst>
                <a:gs pos="0">
                  <a:schemeClr val="bg1">
                    <a:alpha val="0"/>
                  </a:schemeClr>
                </a:gs>
                <a:gs pos="50000">
                  <a:schemeClr val="bg1"/>
                </a:gs>
                <a:gs pos="100000">
                  <a:schemeClr val="bg1">
                    <a:alpha val="0"/>
                  </a:schemeClr>
                </a:gs>
              </a:gsLst>
              <a:lin ang="0" scaled="0"/>
            </a:gra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1600" dirty="0">
              <a:solidFill>
                <a:schemeClr val="bg1"/>
              </a:solidFill>
            </a:endParaRPr>
          </a:p>
        </p:txBody>
      </p:sp>
      <p:pic>
        <p:nvPicPr>
          <p:cNvPr id="10" name="Picture 3"/>
          <p:cNvPicPr>
            <a:picLocks noChangeAspect="1" noChangeArrowheads="1"/>
          </p:cNvPicPr>
          <p:nvPr userDrawn="1"/>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100000" contrast="50000"/>
                    </a14:imgEffect>
                  </a14:imgLayer>
                </a14:imgProps>
              </a:ext>
              <a:ext uri="{28A0092B-C50C-407E-A947-70E740481C1C}">
                <a14:useLocalDpi xmlns:a14="http://schemas.microsoft.com/office/drawing/2010/main" val="0"/>
              </a:ext>
            </a:extLst>
          </a:blip>
          <a:srcRect l="11003" t="69566" r="11011" b="-19566"/>
          <a:stretch/>
        </p:blipFill>
        <p:spPr bwMode="auto">
          <a:xfrm rot="10800000">
            <a:off x="599" y="4941051"/>
            <a:ext cx="12187629" cy="323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userDrawn="1"/>
        </p:nvPicPr>
        <p:blipFill rotWithShape="1">
          <a:blip r:embed="rId2">
            <a:duotone>
              <a:schemeClr val="accent3">
                <a:shade val="45000"/>
                <a:satMod val="135000"/>
              </a:schemeClr>
              <a:prstClr val="white"/>
            </a:duotone>
            <a:extLst>
              <a:ext uri="{BEBA8EAE-BF5A-486C-A8C5-ECC9F3942E4B}">
                <a14:imgProps xmlns:a14="http://schemas.microsoft.com/office/drawing/2010/main">
                  <a14:imgLayer r:embed="rId3">
                    <a14:imgEffect>
                      <a14:brightnessContrast bright="-100000" contrast="50000"/>
                    </a14:imgEffect>
                  </a14:imgLayer>
                </a14:imgProps>
              </a:ext>
              <a:ext uri="{28A0092B-C50C-407E-A947-70E740481C1C}">
                <a14:useLocalDpi xmlns:a14="http://schemas.microsoft.com/office/drawing/2010/main" val="0"/>
              </a:ext>
            </a:extLst>
          </a:blip>
          <a:srcRect l="11003" t="69566" r="11011" b="-19566"/>
          <a:stretch/>
        </p:blipFill>
        <p:spPr bwMode="auto">
          <a:xfrm>
            <a:off x="599" y="1466425"/>
            <a:ext cx="12187629" cy="323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itle 3"/>
          <p:cNvSpPr>
            <a:spLocks noGrp="1"/>
          </p:cNvSpPr>
          <p:nvPr>
            <p:ph type="title"/>
          </p:nvPr>
        </p:nvSpPr>
        <p:spPr>
          <a:xfrm>
            <a:off x="385764" y="222069"/>
            <a:ext cx="11418887" cy="722810"/>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267015830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332273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rend 2_Indeed_Graph">
    <p:spTree>
      <p:nvGrpSpPr>
        <p:cNvPr id="1" name=""/>
        <p:cNvGrpSpPr/>
        <p:nvPr/>
      </p:nvGrpSpPr>
      <p:grpSpPr>
        <a:xfrm>
          <a:off x="0" y="0"/>
          <a:ext cx="0" cy="0"/>
          <a:chOff x="0" y="0"/>
          <a:chExt cx="0" cy="0"/>
        </a:xfrm>
      </p:grpSpPr>
      <p:sp>
        <p:nvSpPr>
          <p:cNvPr id="27" name="Oval 26"/>
          <p:cNvSpPr/>
          <p:nvPr userDrawn="1"/>
        </p:nvSpPr>
        <p:spPr>
          <a:xfrm>
            <a:off x="882317" y="225546"/>
            <a:ext cx="10250904" cy="6632454"/>
          </a:xfrm>
          <a:prstGeom prst="ellipse">
            <a:avLst/>
          </a:prstGeom>
          <a:gradFill flip="none" rotWithShape="1">
            <a:gsLst>
              <a:gs pos="11700">
                <a:schemeClr val="accent1">
                  <a:lumMod val="20000"/>
                  <a:lumOff val="80000"/>
                  <a:alpha val="25000"/>
                </a:schemeClr>
              </a:gs>
              <a:gs pos="100000">
                <a:schemeClr val="bg1">
                  <a:alpha val="0"/>
                </a:schemeClr>
              </a:gs>
              <a:gs pos="0">
                <a:schemeClr val="bg1"/>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smtClean="0"/>
          </a:p>
        </p:txBody>
      </p:sp>
      <p:sp>
        <p:nvSpPr>
          <p:cNvPr id="52" name="Rectangle 51"/>
          <p:cNvSpPr/>
          <p:nvPr userDrawn="1"/>
        </p:nvSpPr>
        <p:spPr>
          <a:xfrm>
            <a:off x="2530045" y="1587500"/>
            <a:ext cx="7315200" cy="4319192"/>
          </a:xfrm>
          <a:prstGeom prst="rect">
            <a:avLst/>
          </a:prstGeom>
          <a:gradFill>
            <a:gsLst>
              <a:gs pos="100000">
                <a:srgbClr val="F3F6F7"/>
              </a:gs>
              <a:gs pos="0">
                <a:schemeClr val="bg1"/>
              </a:gs>
            </a:gsLst>
            <a:lin ang="5400000" scaled="0"/>
          </a:gradFill>
          <a:ln w="6350">
            <a:gradFill>
              <a:gsLst>
                <a:gs pos="100000">
                  <a:schemeClr val="bg1">
                    <a:lumMod val="85000"/>
                  </a:schemeClr>
                </a:gs>
                <a:gs pos="0">
                  <a:schemeClr val="accent3">
                    <a:lumMod val="20000"/>
                    <a:lumOff val="80000"/>
                  </a:schemeClr>
                </a:gs>
              </a:gsLst>
              <a:lin ang="5400000" scaled="0"/>
            </a:gradFill>
          </a:ln>
          <a:effectLst>
            <a:innerShdw blurRad="50800">
              <a:prstClr val="black">
                <a:alpha val="15000"/>
              </a:prst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a:p>
        </p:txBody>
      </p:sp>
      <p:sp>
        <p:nvSpPr>
          <p:cNvPr id="25" name="Picture Placeholder 24"/>
          <p:cNvSpPr>
            <a:spLocks noGrp="1" noChangeAspect="1"/>
          </p:cNvSpPr>
          <p:nvPr>
            <p:ph type="pic" sz="quarter" idx="10"/>
          </p:nvPr>
        </p:nvSpPr>
        <p:spPr>
          <a:xfrm>
            <a:off x="2758645" y="2211610"/>
            <a:ext cx="6858000" cy="412934"/>
          </a:xfrm>
          <a:gradFill>
            <a:gsLst>
              <a:gs pos="0">
                <a:schemeClr val="bg1"/>
              </a:gs>
              <a:gs pos="57000">
                <a:srgbClr val="F8F9FA"/>
              </a:gs>
              <a:gs pos="100000">
                <a:schemeClr val="bg2">
                  <a:lumMod val="20000"/>
                  <a:lumOff val="80000"/>
                </a:schemeClr>
              </a:gs>
            </a:gsLst>
            <a:lin ang="2700000" scaled="1"/>
          </a:gradFill>
          <a:ln w="44450" cap="sq">
            <a:gradFill>
              <a:gsLst>
                <a:gs pos="51000">
                  <a:schemeClr val="accent3"/>
                </a:gs>
                <a:gs pos="50000">
                  <a:schemeClr val="accent2">
                    <a:lumMod val="75000"/>
                  </a:schemeClr>
                </a:gs>
              </a:gsLst>
              <a:lin ang="5400000" scaled="0"/>
            </a:gradFill>
            <a:miter lim="800000"/>
          </a:ln>
          <a:effectLst>
            <a:glow rad="584200">
              <a:srgbClr val="FFFFFF">
                <a:alpha val="20000"/>
              </a:srgbClr>
            </a:glow>
            <a:outerShdw blurRad="1270000" dist="38100" dir="2700000" algn="tl" rotWithShape="0">
              <a:prstClr val="black">
                <a:alpha val="17000"/>
              </a:prstClr>
            </a:outerShdw>
          </a:effectLst>
        </p:spPr>
        <p:txBody>
          <a:bodyPr/>
          <a:lstStyle/>
          <a:p>
            <a:endParaRPr lang="en-US" dirty="0"/>
          </a:p>
        </p:txBody>
      </p:sp>
      <p:cxnSp>
        <p:nvCxnSpPr>
          <p:cNvPr id="12" name="Straight Connector 11"/>
          <p:cNvCxnSpPr/>
          <p:nvPr userDrawn="1"/>
        </p:nvCxnSpPr>
        <p:spPr>
          <a:xfrm>
            <a:off x="-27963" y="-1564454"/>
            <a:ext cx="574811" cy="0"/>
          </a:xfrm>
          <a:prstGeom prst="line">
            <a:avLst/>
          </a:prstGeom>
          <a:ln w="15875" cap="rnd">
            <a:solidFill>
              <a:schemeClr val="bg1">
                <a:alpha val="62000"/>
              </a:schemeClr>
            </a:solidFill>
            <a:prstDash val="sysDot"/>
          </a:ln>
        </p:spPr>
        <p:style>
          <a:lnRef idx="1">
            <a:schemeClr val="accent1"/>
          </a:lnRef>
          <a:fillRef idx="0">
            <a:schemeClr val="accent1"/>
          </a:fillRef>
          <a:effectRef idx="0">
            <a:schemeClr val="accent1"/>
          </a:effectRef>
          <a:fontRef idx="minor">
            <a:schemeClr val="tx1"/>
          </a:fontRef>
        </p:style>
      </p:cxnSp>
      <p:sp>
        <p:nvSpPr>
          <p:cNvPr id="19" name="Freeform 14"/>
          <p:cNvSpPr>
            <a:spLocks/>
          </p:cNvSpPr>
          <p:nvPr userDrawn="1"/>
        </p:nvSpPr>
        <p:spPr bwMode="auto">
          <a:xfrm>
            <a:off x="1767840" y="5913276"/>
            <a:ext cx="8968740" cy="244526"/>
          </a:xfrm>
          <a:custGeom>
            <a:avLst/>
            <a:gdLst>
              <a:gd name="T0" fmla="*/ 3 w 7948"/>
              <a:gd name="T1" fmla="*/ 695 h 695"/>
              <a:gd name="T2" fmla="*/ 0 w 7948"/>
              <a:gd name="T3" fmla="*/ 693 h 695"/>
              <a:gd name="T4" fmla="*/ 7948 w 7948"/>
              <a:gd name="T5" fmla="*/ 693 h 695"/>
              <a:gd name="T6" fmla="*/ 7946 w 7948"/>
              <a:gd name="T7" fmla="*/ 695 h 695"/>
              <a:gd name="T8" fmla="*/ 7106 w 7948"/>
              <a:gd name="T9" fmla="*/ 0 h 695"/>
              <a:gd name="T10" fmla="*/ 7108 w 7948"/>
              <a:gd name="T11" fmla="*/ 2 h 695"/>
              <a:gd name="T12" fmla="*/ 732 w 7948"/>
              <a:gd name="T13" fmla="*/ 2 h 695"/>
              <a:gd name="T14" fmla="*/ 734 w 7948"/>
              <a:gd name="T15" fmla="*/ 0 h 695"/>
              <a:gd name="T16" fmla="*/ 3 w 7948"/>
              <a:gd name="T17" fmla="*/ 695 h 695"/>
              <a:gd name="T18" fmla="*/ 3 w 7948"/>
              <a:gd name="T19" fmla="*/ 695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48" h="695">
                <a:moveTo>
                  <a:pt x="3" y="695"/>
                </a:moveTo>
                <a:lnTo>
                  <a:pt x="0" y="693"/>
                </a:lnTo>
                <a:lnTo>
                  <a:pt x="7948" y="693"/>
                </a:lnTo>
                <a:lnTo>
                  <a:pt x="7946" y="695"/>
                </a:lnTo>
                <a:lnTo>
                  <a:pt x="7106" y="0"/>
                </a:lnTo>
                <a:lnTo>
                  <a:pt x="7108" y="2"/>
                </a:lnTo>
                <a:lnTo>
                  <a:pt x="732" y="2"/>
                </a:lnTo>
                <a:lnTo>
                  <a:pt x="734" y="0"/>
                </a:lnTo>
                <a:lnTo>
                  <a:pt x="3" y="695"/>
                </a:lnTo>
                <a:lnTo>
                  <a:pt x="3" y="695"/>
                </a:lnTo>
                <a:close/>
              </a:path>
            </a:pathLst>
          </a:custGeom>
          <a:gradFill>
            <a:gsLst>
              <a:gs pos="0">
                <a:schemeClr val="tx1">
                  <a:lumMod val="75000"/>
                  <a:lumOff val="25000"/>
                </a:schemeClr>
              </a:gs>
              <a:gs pos="16000">
                <a:schemeClr val="bg1">
                  <a:lumMod val="85000"/>
                </a:schemeClr>
              </a:gs>
              <a:gs pos="100000">
                <a:schemeClr val="bg1">
                  <a:alpha val="0"/>
                </a:schemeClr>
              </a:gs>
            </a:gsLst>
            <a:lin ang="5400000" scaled="0"/>
          </a:gradFill>
          <a:ln>
            <a:noFill/>
          </a:ln>
        </p:spPr>
        <p:txBody>
          <a:bodyPr vert="horz" wrap="square" lIns="91440" tIns="45720" rIns="91440" bIns="45720" numCol="1" anchor="t" anchorCtr="0" compatLnSpc="1">
            <a:prstTxWarp prst="textNoShape">
              <a:avLst/>
            </a:prstTxWarp>
          </a:bodyPr>
          <a:lstStyle/>
          <a:p>
            <a:endParaRPr lang="en-US" dirty="0"/>
          </a:p>
        </p:txBody>
      </p:sp>
      <p:sp>
        <p:nvSpPr>
          <p:cNvPr id="43" name="Pentagon 42"/>
          <p:cNvSpPr/>
          <p:nvPr userDrawn="1"/>
        </p:nvSpPr>
        <p:spPr>
          <a:xfrm>
            <a:off x="-1" y="179944"/>
            <a:ext cx="2162288" cy="661670"/>
          </a:xfrm>
          <a:prstGeom prst="homePlate">
            <a:avLst>
              <a:gd name="adj" fmla="val 18796"/>
            </a:avLst>
          </a:prstGeom>
          <a:gradFill>
            <a:gsLst>
              <a:gs pos="52000">
                <a:srgbClr val="9A0A25"/>
              </a:gs>
              <a:gs pos="50000">
                <a:srgbClr val="B90B2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smtClean="0"/>
          </a:p>
        </p:txBody>
      </p:sp>
      <p:sp>
        <p:nvSpPr>
          <p:cNvPr id="44" name="Title Placeholder 1"/>
          <p:cNvSpPr>
            <a:spLocks noGrp="1"/>
          </p:cNvSpPr>
          <p:nvPr>
            <p:ph type="title" hasCustomPrompt="1"/>
          </p:nvPr>
        </p:nvSpPr>
        <p:spPr>
          <a:xfrm>
            <a:off x="2353854" y="225548"/>
            <a:ext cx="9214033" cy="618291"/>
          </a:xfrm>
          <a:prstGeom prst="rect">
            <a:avLst/>
          </a:prstGeom>
        </p:spPr>
        <p:txBody>
          <a:bodyPr vert="horz" wrap="square" lIns="0" tIns="45720" rIns="0" bIns="45720" rtlCol="0" anchor="ctr">
            <a:noAutofit/>
          </a:bodyPr>
          <a:lstStyle>
            <a:lvl1pPr>
              <a:lnSpc>
                <a:spcPct val="90000"/>
              </a:lnSpc>
              <a:defRPr sz="2800" u="none" baseline="0">
                <a:solidFill>
                  <a:schemeClr val="tx1">
                    <a:lumMod val="65000"/>
                    <a:lumOff val="35000"/>
                  </a:schemeClr>
                </a:solidFill>
                <a:effectLst/>
              </a:defRPr>
            </a:lvl1pPr>
          </a:lstStyle>
          <a:p>
            <a:r>
              <a:rPr lang="en-US" dirty="0" smtClean="0"/>
              <a:t>Title Goes Here</a:t>
            </a:r>
            <a:endParaRPr lang="en-US" dirty="0"/>
          </a:p>
        </p:txBody>
      </p:sp>
      <p:sp>
        <p:nvSpPr>
          <p:cNvPr id="47" name="Oval 46"/>
          <p:cNvSpPr/>
          <p:nvPr userDrawn="1"/>
        </p:nvSpPr>
        <p:spPr>
          <a:xfrm>
            <a:off x="1486426" y="309019"/>
            <a:ext cx="413512" cy="413510"/>
          </a:xfrm>
          <a:prstGeom prst="ellipse">
            <a:avLst/>
          </a:prstGeom>
          <a:noFill/>
          <a:ln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smtClean="0">
              <a:solidFill>
                <a:schemeClr val="bg1"/>
              </a:solidFill>
            </a:endParaRPr>
          </a:p>
        </p:txBody>
      </p:sp>
      <p:sp>
        <p:nvSpPr>
          <p:cNvPr id="49" name="Text Placeholder 37"/>
          <p:cNvSpPr>
            <a:spLocks noGrp="1"/>
          </p:cNvSpPr>
          <p:nvPr userDrawn="1">
            <p:ph type="body" sz="quarter" idx="11" hasCustomPrompt="1"/>
          </p:nvPr>
        </p:nvSpPr>
        <p:spPr>
          <a:xfrm>
            <a:off x="230539" y="384201"/>
            <a:ext cx="1214322" cy="263149"/>
          </a:xfrm>
          <a:noFill/>
          <a:effectLst>
            <a:outerShdw blurRad="25400" dist="12700" dir="5400000" algn="t" rotWithShape="0">
              <a:schemeClr val="tx2">
                <a:lumMod val="50000"/>
                <a:alpha val="40000"/>
              </a:schemeClr>
            </a:outerShdw>
          </a:effectLst>
        </p:spPr>
        <p:txBody>
          <a:bodyPr wrap="square" rtlCol="0">
            <a:spAutoFit/>
          </a:bodyPr>
          <a:lstStyle>
            <a:lvl1pPr marL="0" indent="0" algn="ctr">
              <a:buFont typeface="Arial" panose="020B0604020202020204" pitchFamily="34" charset="0"/>
              <a:buNone/>
              <a:defRPr lang="en-US" sz="1800" b="0" cap="all" baseline="0" dirty="0" smtClean="0">
                <a:solidFill>
                  <a:schemeClr val="lt1"/>
                </a:solidFill>
                <a:effectLst/>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lgn="ctr"/>
            <a:r>
              <a:rPr lang="en-US" dirty="0" smtClean="0"/>
              <a:t>HEADER</a:t>
            </a:r>
            <a:endParaRPr lang="en-US" dirty="0"/>
          </a:p>
        </p:txBody>
      </p:sp>
      <p:sp>
        <p:nvSpPr>
          <p:cNvPr id="3" name="Text Placeholder 2"/>
          <p:cNvSpPr>
            <a:spLocks noGrp="1"/>
          </p:cNvSpPr>
          <p:nvPr>
            <p:ph type="body" sz="quarter" idx="12" hasCustomPrompt="1"/>
          </p:nvPr>
        </p:nvSpPr>
        <p:spPr>
          <a:xfrm>
            <a:off x="1555116" y="363532"/>
            <a:ext cx="273685" cy="292388"/>
          </a:xfrm>
        </p:spPr>
        <p:txBody>
          <a:bodyPr anchor="ctr"/>
          <a:lstStyle>
            <a:lvl1pPr algn="ctr">
              <a:defRPr lang="en-US" sz="3200" b="1" dirty="0">
                <a:solidFill>
                  <a:schemeClr val="bg1"/>
                </a:solidFill>
              </a:defRPr>
            </a:lvl1pPr>
          </a:lstStyle>
          <a:p>
            <a:r>
              <a:rPr lang="en-US" sz="2000" b="1" kern="1200" cap="all" baseline="0" dirty="0" smtClean="0">
                <a:solidFill>
                  <a:schemeClr val="bg1"/>
                </a:solidFill>
                <a:effectLst/>
                <a:latin typeface="+mj-lt"/>
                <a:ea typeface="+mn-ea"/>
                <a:cs typeface="+mn-cs"/>
              </a:rPr>
              <a:t>1</a:t>
            </a:r>
            <a:endParaRPr lang="en-US" sz="2400" b="1" dirty="0">
              <a:solidFill>
                <a:schemeClr val="bg1"/>
              </a:solidFill>
              <a:latin typeface="+mj-lt"/>
            </a:endParaRPr>
          </a:p>
        </p:txBody>
      </p:sp>
    </p:spTree>
    <p:extLst>
      <p:ext uri="{BB962C8B-B14F-4D97-AF65-F5344CB8AC3E}">
        <p14:creationId xmlns:p14="http://schemas.microsoft.com/office/powerpoint/2010/main" val="351126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rend_Header">
    <p:spTree>
      <p:nvGrpSpPr>
        <p:cNvPr id="1" name=""/>
        <p:cNvGrpSpPr/>
        <p:nvPr/>
      </p:nvGrpSpPr>
      <p:grpSpPr>
        <a:xfrm>
          <a:off x="0" y="0"/>
          <a:ext cx="0" cy="0"/>
          <a:chOff x="0" y="0"/>
          <a:chExt cx="0" cy="0"/>
        </a:xfrm>
      </p:grpSpPr>
      <p:sp>
        <p:nvSpPr>
          <p:cNvPr id="8" name="Pentagon 7"/>
          <p:cNvSpPr/>
          <p:nvPr userDrawn="1"/>
        </p:nvSpPr>
        <p:spPr>
          <a:xfrm>
            <a:off x="-1" y="179944"/>
            <a:ext cx="2162288" cy="661670"/>
          </a:xfrm>
          <a:prstGeom prst="homePlate">
            <a:avLst>
              <a:gd name="adj" fmla="val 18796"/>
            </a:avLst>
          </a:prstGeom>
          <a:gradFill>
            <a:gsLst>
              <a:gs pos="52000">
                <a:srgbClr val="9A0A25"/>
              </a:gs>
              <a:gs pos="50000">
                <a:srgbClr val="B90B2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smtClean="0"/>
          </a:p>
        </p:txBody>
      </p:sp>
      <p:sp>
        <p:nvSpPr>
          <p:cNvPr id="13" name="Title Placeholder 1"/>
          <p:cNvSpPr>
            <a:spLocks noGrp="1"/>
          </p:cNvSpPr>
          <p:nvPr>
            <p:ph type="title" hasCustomPrompt="1"/>
          </p:nvPr>
        </p:nvSpPr>
        <p:spPr>
          <a:xfrm>
            <a:off x="2382428" y="225548"/>
            <a:ext cx="9185458" cy="618291"/>
          </a:xfrm>
          <a:prstGeom prst="rect">
            <a:avLst/>
          </a:prstGeom>
        </p:spPr>
        <p:txBody>
          <a:bodyPr vert="horz" wrap="square" lIns="0" tIns="45720" rIns="0" bIns="45720" rtlCol="0" anchor="ctr">
            <a:noAutofit/>
          </a:bodyPr>
          <a:lstStyle>
            <a:lvl1pPr>
              <a:lnSpc>
                <a:spcPct val="90000"/>
              </a:lnSpc>
              <a:defRPr sz="2800" u="none" baseline="0">
                <a:solidFill>
                  <a:schemeClr val="tx1">
                    <a:lumMod val="65000"/>
                    <a:lumOff val="35000"/>
                  </a:schemeClr>
                </a:solidFill>
                <a:effectLst/>
              </a:defRPr>
            </a:lvl1pPr>
          </a:lstStyle>
          <a:p>
            <a:r>
              <a:rPr lang="en-US" dirty="0" smtClean="0"/>
              <a:t>Click here to edit title</a:t>
            </a:r>
            <a:endParaRPr lang="en-US" dirty="0"/>
          </a:p>
        </p:txBody>
      </p:sp>
      <p:sp>
        <p:nvSpPr>
          <p:cNvPr id="48" name="Oval 47"/>
          <p:cNvSpPr/>
          <p:nvPr userDrawn="1"/>
        </p:nvSpPr>
        <p:spPr>
          <a:xfrm>
            <a:off x="1486426" y="309019"/>
            <a:ext cx="413512" cy="413510"/>
          </a:xfrm>
          <a:prstGeom prst="ellipse">
            <a:avLst/>
          </a:prstGeom>
          <a:noFill/>
          <a:ln cap="rnd">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smtClean="0">
              <a:solidFill>
                <a:schemeClr val="bg1"/>
              </a:solidFill>
            </a:endParaRPr>
          </a:p>
        </p:txBody>
      </p:sp>
      <p:sp>
        <p:nvSpPr>
          <p:cNvPr id="50" name="Text Placeholder 37"/>
          <p:cNvSpPr>
            <a:spLocks noGrp="1"/>
          </p:cNvSpPr>
          <p:nvPr userDrawn="1">
            <p:ph type="body" sz="quarter" idx="11" hasCustomPrompt="1"/>
          </p:nvPr>
        </p:nvSpPr>
        <p:spPr>
          <a:xfrm>
            <a:off x="230539" y="384201"/>
            <a:ext cx="1214322" cy="263149"/>
          </a:xfrm>
          <a:noFill/>
          <a:effectLst>
            <a:outerShdw blurRad="25400" dist="12700" dir="5400000" algn="t" rotWithShape="0">
              <a:schemeClr val="tx2">
                <a:lumMod val="50000"/>
                <a:alpha val="40000"/>
              </a:schemeClr>
            </a:outerShdw>
          </a:effectLst>
        </p:spPr>
        <p:txBody>
          <a:bodyPr wrap="square" rtlCol="0">
            <a:spAutoFit/>
          </a:bodyPr>
          <a:lstStyle>
            <a:lvl1pPr marL="0" indent="0" algn="ctr">
              <a:buFont typeface="Arial" panose="020B0604020202020204" pitchFamily="34" charset="0"/>
              <a:buNone/>
              <a:defRPr lang="en-US" sz="1800" b="0" cap="all" baseline="0" dirty="0" smtClean="0">
                <a:solidFill>
                  <a:schemeClr val="lt1"/>
                </a:solidFill>
                <a:effectLst/>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defRPr lang="en-US" sz="1800" dirty="0">
                <a:solidFill>
                  <a:schemeClr val="tx1"/>
                </a:solidFill>
              </a:defRPr>
            </a:lvl5pPr>
          </a:lstStyle>
          <a:p>
            <a:pPr lvl="0" algn="ctr"/>
            <a:r>
              <a:rPr lang="en-US" dirty="0" smtClean="0"/>
              <a:t>HEADER</a:t>
            </a:r>
            <a:endParaRPr lang="en-US" dirty="0"/>
          </a:p>
        </p:txBody>
      </p:sp>
      <p:sp>
        <p:nvSpPr>
          <p:cNvPr id="9" name="Text Placeholder 2"/>
          <p:cNvSpPr>
            <a:spLocks noGrp="1"/>
          </p:cNvSpPr>
          <p:nvPr>
            <p:ph type="body" sz="quarter" idx="12" hasCustomPrompt="1"/>
          </p:nvPr>
        </p:nvSpPr>
        <p:spPr>
          <a:xfrm>
            <a:off x="1555116" y="363532"/>
            <a:ext cx="273685" cy="292388"/>
          </a:xfrm>
        </p:spPr>
        <p:txBody>
          <a:bodyPr anchor="ctr"/>
          <a:lstStyle>
            <a:lvl1pPr algn="ctr">
              <a:defRPr lang="en-US" sz="1800" b="1" dirty="0">
                <a:solidFill>
                  <a:schemeClr val="bg1"/>
                </a:solidFill>
              </a:defRPr>
            </a:lvl1pPr>
          </a:lstStyle>
          <a:p>
            <a:r>
              <a:rPr lang="en-US" sz="2000" b="1" kern="1200" cap="all" baseline="0" dirty="0" smtClean="0">
                <a:solidFill>
                  <a:schemeClr val="bg1"/>
                </a:solidFill>
                <a:effectLst/>
                <a:latin typeface="+mj-lt"/>
                <a:ea typeface="+mn-ea"/>
                <a:cs typeface="+mn-cs"/>
              </a:rPr>
              <a:t>1</a:t>
            </a:r>
            <a:endParaRPr lang="en-US" sz="2400" b="1" dirty="0">
              <a:solidFill>
                <a:schemeClr val="bg1"/>
              </a:solidFill>
              <a:latin typeface="+mj-lt"/>
            </a:endParaRPr>
          </a:p>
        </p:txBody>
      </p:sp>
    </p:spTree>
    <p:extLst>
      <p:ext uri="{BB962C8B-B14F-4D97-AF65-F5344CB8AC3E}">
        <p14:creationId xmlns:p14="http://schemas.microsoft.com/office/powerpoint/2010/main" val="344492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with Content">
    <p:spTree>
      <p:nvGrpSpPr>
        <p:cNvPr id="1" name=""/>
        <p:cNvGrpSpPr/>
        <p:nvPr/>
      </p:nvGrpSpPr>
      <p:grpSpPr>
        <a:xfrm>
          <a:off x="0" y="0"/>
          <a:ext cx="0" cy="0"/>
          <a:chOff x="0" y="0"/>
          <a:chExt cx="0" cy="0"/>
        </a:xfrm>
      </p:grpSpPr>
      <p:sp>
        <p:nvSpPr>
          <p:cNvPr id="4" name="Title 3"/>
          <p:cNvSpPr>
            <a:spLocks noGrp="1"/>
          </p:cNvSpPr>
          <p:nvPr>
            <p:ph type="title"/>
          </p:nvPr>
        </p:nvSpPr>
        <p:spPr>
          <a:xfrm>
            <a:off x="385764" y="235132"/>
            <a:ext cx="11418887" cy="696685"/>
          </a:xfrm>
        </p:spPr>
        <p:txBody>
          <a:bodyPr/>
          <a:lstStyle/>
          <a:p>
            <a:r>
              <a:rPr lang="en-US" dirty="0" smtClean="0"/>
              <a:t>Click to edit Master title style</a:t>
            </a:r>
            <a:endParaRPr lang="en-US" dirty="0"/>
          </a:p>
        </p:txBody>
      </p:sp>
      <p:sp>
        <p:nvSpPr>
          <p:cNvPr id="5" name="Text Placeholder 2"/>
          <p:cNvSpPr>
            <a:spLocks noGrp="1"/>
          </p:cNvSpPr>
          <p:nvPr>
            <p:ph idx="1"/>
          </p:nvPr>
        </p:nvSpPr>
        <p:spPr bwMode="black">
          <a:xfrm>
            <a:off x="385762" y="1393948"/>
            <a:ext cx="11418888" cy="2282676"/>
          </a:xfrm>
          <a:prstGeom prst="rect">
            <a:avLst/>
          </a:prstGeom>
        </p:spPr>
        <p:txBody>
          <a:bodyPr vert="horz" wrap="square" lIns="0" tIns="0" rIns="0" bIns="0" rtlCol="0">
            <a:spAutoFit/>
          </a:bodyPr>
          <a:lstStyle>
            <a:lvl5pPr>
              <a:lnSpc>
                <a:spcPct val="100000"/>
              </a:lnSpc>
              <a:defRPr sz="2400">
                <a:solidFill>
                  <a:schemeClr val="tx1">
                    <a:lumMod val="95000"/>
                    <a:lumOff val="5000"/>
                  </a:schemeClr>
                </a:solidFill>
              </a:defRPr>
            </a:lvl5pPr>
            <a:lvl6pPr>
              <a:lnSpc>
                <a:spcPct val="100000"/>
              </a:lnSpc>
              <a:spcBef>
                <a:spcPts val="600"/>
              </a:spcBef>
              <a:defRPr sz="2200">
                <a:solidFill>
                  <a:schemeClr val="bg2"/>
                </a:solidFill>
              </a:defRPr>
            </a:lvl6pPr>
            <a:lvl7pPr>
              <a:defRPr sz="2000">
                <a:solidFill>
                  <a:schemeClr val="bg2"/>
                </a:solidFill>
              </a:defRPr>
            </a:lvl7pPr>
            <a:lvl8pPr>
              <a:lnSpc>
                <a:spcPct val="100000"/>
              </a:lnSpc>
              <a:defRPr sz="1800">
                <a:solidFill>
                  <a:schemeClr val="bg2"/>
                </a:solidFill>
              </a:defRPr>
            </a:lvl8pPr>
            <a:lvl9pPr>
              <a:lnSpc>
                <a:spcPct val="100000"/>
              </a:lnSpc>
              <a:defRPr sz="1600">
                <a:solidFill>
                  <a:schemeClr val="bg2"/>
                </a:solidFill>
              </a:defRPr>
            </a:lvl9pPr>
          </a:lstStyle>
          <a:p>
            <a:pPr lvl="4"/>
            <a:r>
              <a:rPr lang="en-US" dirty="0" smtClean="0"/>
              <a:t>First Level Bullet</a:t>
            </a:r>
          </a:p>
          <a:p>
            <a:pPr lvl="5"/>
            <a:r>
              <a:rPr lang="en-US" dirty="0" smtClean="0"/>
              <a:t>Second Level Bullet</a:t>
            </a:r>
          </a:p>
          <a:p>
            <a:pPr lvl="6"/>
            <a:r>
              <a:rPr lang="en-US" dirty="0" smtClean="0"/>
              <a:t>Third Level Bullet</a:t>
            </a:r>
          </a:p>
          <a:p>
            <a:pPr lvl="7"/>
            <a:r>
              <a:rPr lang="en-US" dirty="0" smtClean="0"/>
              <a:t>Fourth Level Bullet</a:t>
            </a:r>
          </a:p>
          <a:p>
            <a:pPr lvl="8"/>
            <a:r>
              <a:rPr lang="en-US" dirty="0" smtClean="0"/>
              <a:t>Fifth Level Bullet</a:t>
            </a:r>
          </a:p>
          <a:p>
            <a:pPr lvl="8"/>
            <a:endParaRPr lang="en-US" dirty="0" smtClean="0"/>
          </a:p>
          <a:p>
            <a:pPr lvl="8"/>
            <a:endParaRPr lang="en-US" dirty="0"/>
          </a:p>
        </p:txBody>
      </p:sp>
    </p:spTree>
    <p:extLst>
      <p:ext uri="{BB962C8B-B14F-4D97-AF65-F5344CB8AC3E}">
        <p14:creationId xmlns:p14="http://schemas.microsoft.com/office/powerpoint/2010/main" val="2480049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Stat Slide">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Click to edit Master title style</a:t>
            </a:r>
            <a:endParaRPr lang="en-US" dirty="0"/>
          </a:p>
        </p:txBody>
      </p:sp>
      <p:sp>
        <p:nvSpPr>
          <p:cNvPr id="5" name="Rectangle 4"/>
          <p:cNvSpPr/>
          <p:nvPr userDrawn="1"/>
        </p:nvSpPr>
        <p:spPr>
          <a:xfrm>
            <a:off x="716475" y="1828291"/>
            <a:ext cx="2821577" cy="2677590"/>
          </a:xfrm>
          <a:prstGeom prst="rect">
            <a:avLst/>
          </a:prstGeom>
          <a:gradFill flip="none" rotWithShape="1">
            <a:gsLst>
              <a:gs pos="97000">
                <a:srgbClr val="CEDBE0"/>
              </a:gs>
              <a:gs pos="0">
                <a:schemeClr val="bg1"/>
              </a:gs>
            </a:gsLst>
            <a:lin ang="2700000" scaled="1"/>
            <a:tileRect/>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smtClean="0">
              <a:solidFill>
                <a:schemeClr val="lt1">
                  <a:alpha val="52000"/>
                </a:schemeClr>
              </a:solidFill>
            </a:endParaRPr>
          </a:p>
        </p:txBody>
      </p:sp>
      <p:grpSp>
        <p:nvGrpSpPr>
          <p:cNvPr id="8" name="Group 7"/>
          <p:cNvGrpSpPr/>
          <p:nvPr userDrawn="1"/>
        </p:nvGrpSpPr>
        <p:grpSpPr>
          <a:xfrm>
            <a:off x="639635" y="3536810"/>
            <a:ext cx="3047649" cy="661235"/>
            <a:chOff x="968188" y="3584451"/>
            <a:chExt cx="3047649" cy="661235"/>
          </a:xfrm>
        </p:grpSpPr>
        <p:sp>
          <p:nvSpPr>
            <p:cNvPr id="9" name="Right Triangle 8"/>
            <p:cNvSpPr/>
            <p:nvPr/>
          </p:nvSpPr>
          <p:spPr>
            <a:xfrm rot="5400000">
              <a:off x="3890487" y="4120337"/>
              <a:ext cx="95286" cy="15541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smtClean="0"/>
            </a:p>
          </p:txBody>
        </p:sp>
        <p:sp>
          <p:nvSpPr>
            <p:cNvPr id="10" name="Rectangle 9"/>
            <p:cNvSpPr/>
            <p:nvPr/>
          </p:nvSpPr>
          <p:spPr>
            <a:xfrm>
              <a:off x="968188" y="3584451"/>
              <a:ext cx="3047649" cy="568420"/>
            </a:xfrm>
            <a:prstGeom prst="rect">
              <a:avLst/>
            </a:prstGeom>
            <a:gradFill>
              <a:gsLst>
                <a:gs pos="52000">
                  <a:srgbClr val="9A0A25"/>
                </a:gs>
                <a:gs pos="50000">
                  <a:srgbClr val="B90B2C"/>
                </a:gs>
              </a:gsLst>
              <a:lin ang="5400000" scaled="0"/>
            </a:gradFill>
            <a:ln>
              <a:noFill/>
            </a:ln>
            <a:effectLst>
              <a:outerShdw blurRad="38100" dist="254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95000"/>
                </a:lnSpc>
              </a:pPr>
              <a:endParaRPr lang="en-US" sz="2000" b="1" dirty="0"/>
            </a:p>
          </p:txBody>
        </p:sp>
      </p:grpSp>
      <p:sp>
        <p:nvSpPr>
          <p:cNvPr id="11" name="Rectangle 10"/>
          <p:cNvSpPr/>
          <p:nvPr userDrawn="1"/>
        </p:nvSpPr>
        <p:spPr>
          <a:xfrm>
            <a:off x="4604412" y="1828291"/>
            <a:ext cx="2821577" cy="2677590"/>
          </a:xfrm>
          <a:prstGeom prst="rect">
            <a:avLst/>
          </a:prstGeom>
          <a:gradFill flip="none" rotWithShape="1">
            <a:gsLst>
              <a:gs pos="97000">
                <a:srgbClr val="CEDBE0"/>
              </a:gs>
              <a:gs pos="0">
                <a:schemeClr val="bg1"/>
              </a:gs>
            </a:gsLst>
            <a:lin ang="2700000" scaled="1"/>
            <a:tileRect/>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b="1" dirty="0" smtClean="0">
              <a:solidFill>
                <a:schemeClr val="lt1">
                  <a:alpha val="52000"/>
                </a:schemeClr>
              </a:solidFill>
            </a:endParaRPr>
          </a:p>
        </p:txBody>
      </p:sp>
      <p:grpSp>
        <p:nvGrpSpPr>
          <p:cNvPr id="13" name="Group 12"/>
          <p:cNvGrpSpPr/>
          <p:nvPr userDrawn="1"/>
        </p:nvGrpSpPr>
        <p:grpSpPr>
          <a:xfrm>
            <a:off x="4527571" y="3536810"/>
            <a:ext cx="3047649" cy="661235"/>
            <a:chOff x="968188" y="3584451"/>
            <a:chExt cx="3047649" cy="661235"/>
          </a:xfrm>
        </p:grpSpPr>
        <p:sp>
          <p:nvSpPr>
            <p:cNvPr id="14" name="Right Triangle 13"/>
            <p:cNvSpPr/>
            <p:nvPr/>
          </p:nvSpPr>
          <p:spPr>
            <a:xfrm rot="5400000">
              <a:off x="3890487" y="4120337"/>
              <a:ext cx="95286" cy="15541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smtClean="0"/>
            </a:p>
          </p:txBody>
        </p:sp>
        <p:sp>
          <p:nvSpPr>
            <p:cNvPr id="15" name="Rectangle 14"/>
            <p:cNvSpPr/>
            <p:nvPr/>
          </p:nvSpPr>
          <p:spPr>
            <a:xfrm>
              <a:off x="968188" y="3584451"/>
              <a:ext cx="3047649" cy="568420"/>
            </a:xfrm>
            <a:prstGeom prst="rect">
              <a:avLst/>
            </a:prstGeom>
            <a:gradFill>
              <a:gsLst>
                <a:gs pos="52000">
                  <a:srgbClr val="9A0A25"/>
                </a:gs>
                <a:gs pos="50000">
                  <a:srgbClr val="B90B2C"/>
                </a:gs>
              </a:gsLst>
              <a:lin ang="5400000" scaled="0"/>
            </a:gradFill>
            <a:ln>
              <a:noFill/>
            </a:ln>
            <a:effectLst>
              <a:outerShdw blurRad="38100" dist="254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95000"/>
                </a:lnSpc>
              </a:pPr>
              <a:endParaRPr lang="en-US" sz="2000" b="1" dirty="0"/>
            </a:p>
          </p:txBody>
        </p:sp>
      </p:grpSp>
      <p:sp>
        <p:nvSpPr>
          <p:cNvPr id="18" name="Rectangle 17"/>
          <p:cNvSpPr/>
          <p:nvPr userDrawn="1"/>
        </p:nvSpPr>
        <p:spPr>
          <a:xfrm>
            <a:off x="8492348" y="1828291"/>
            <a:ext cx="2821577" cy="2677590"/>
          </a:xfrm>
          <a:prstGeom prst="rect">
            <a:avLst/>
          </a:prstGeom>
          <a:gradFill flip="none" rotWithShape="1">
            <a:gsLst>
              <a:gs pos="97000">
                <a:srgbClr val="CEDBE0"/>
              </a:gs>
              <a:gs pos="0">
                <a:schemeClr val="bg1"/>
              </a:gs>
            </a:gsLst>
            <a:lin ang="2700000" scaled="1"/>
            <a:tileRect/>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b="1" dirty="0" smtClean="0">
              <a:solidFill>
                <a:schemeClr val="lt1">
                  <a:alpha val="52000"/>
                </a:schemeClr>
              </a:solidFill>
            </a:endParaRPr>
          </a:p>
        </p:txBody>
      </p:sp>
      <p:grpSp>
        <p:nvGrpSpPr>
          <p:cNvPr id="21" name="Group 20"/>
          <p:cNvGrpSpPr/>
          <p:nvPr userDrawn="1"/>
        </p:nvGrpSpPr>
        <p:grpSpPr>
          <a:xfrm>
            <a:off x="8415507" y="3536810"/>
            <a:ext cx="3047649" cy="661235"/>
            <a:chOff x="968188" y="3584451"/>
            <a:chExt cx="3047649" cy="661235"/>
          </a:xfrm>
        </p:grpSpPr>
        <p:sp>
          <p:nvSpPr>
            <p:cNvPr id="22" name="Right Triangle 21"/>
            <p:cNvSpPr/>
            <p:nvPr/>
          </p:nvSpPr>
          <p:spPr>
            <a:xfrm rot="5400000">
              <a:off x="3890487" y="4120337"/>
              <a:ext cx="95286" cy="15541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smtClean="0"/>
            </a:p>
          </p:txBody>
        </p:sp>
        <p:sp>
          <p:nvSpPr>
            <p:cNvPr id="23" name="Rectangle 22"/>
            <p:cNvSpPr/>
            <p:nvPr/>
          </p:nvSpPr>
          <p:spPr>
            <a:xfrm>
              <a:off x="968188" y="3584451"/>
              <a:ext cx="3047649" cy="568420"/>
            </a:xfrm>
            <a:prstGeom prst="rect">
              <a:avLst/>
            </a:prstGeom>
            <a:gradFill>
              <a:gsLst>
                <a:gs pos="52000">
                  <a:srgbClr val="9A0A25"/>
                </a:gs>
                <a:gs pos="50000">
                  <a:srgbClr val="B90B2C"/>
                </a:gs>
              </a:gsLst>
              <a:lin ang="5400000" scaled="0"/>
            </a:gradFill>
            <a:ln>
              <a:noFill/>
            </a:ln>
            <a:effectLst>
              <a:outerShdw blurRad="38100" dist="254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95000"/>
                </a:lnSpc>
              </a:pPr>
              <a:endParaRPr lang="en-US" sz="2000" b="1" dirty="0"/>
            </a:p>
          </p:txBody>
        </p:sp>
      </p:grpSp>
      <p:sp>
        <p:nvSpPr>
          <p:cNvPr id="26" name="Text Placeholder 25"/>
          <p:cNvSpPr>
            <a:spLocks noGrp="1"/>
          </p:cNvSpPr>
          <p:nvPr>
            <p:ph type="body" sz="quarter" idx="10" hasCustomPrompt="1"/>
          </p:nvPr>
        </p:nvSpPr>
        <p:spPr>
          <a:xfrm>
            <a:off x="716476" y="2237367"/>
            <a:ext cx="2815396" cy="1096454"/>
          </a:xfrm>
        </p:spPr>
        <p:txBody>
          <a:bodyPr wrap="square" anchor="b" anchorCtr="0">
            <a:normAutofit/>
          </a:bodyPr>
          <a:lstStyle>
            <a:lvl1pPr algn="ctr">
              <a:defRPr lang="en-US" sz="7300" b="1" cap="all" baseline="0" dirty="0" smtClean="0">
                <a:solidFill>
                  <a:schemeClr val="tx2">
                    <a:lumMod val="75000"/>
                  </a:schemeClr>
                </a:solidFill>
                <a:cs typeface="Arial"/>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a:t>
            </a:r>
          </a:p>
        </p:txBody>
      </p:sp>
      <p:sp>
        <p:nvSpPr>
          <p:cNvPr id="115" name="Text Placeholder 25"/>
          <p:cNvSpPr>
            <a:spLocks noGrp="1"/>
          </p:cNvSpPr>
          <p:nvPr>
            <p:ph type="body" sz="quarter" idx="11" hasCustomPrompt="1"/>
          </p:nvPr>
        </p:nvSpPr>
        <p:spPr>
          <a:xfrm>
            <a:off x="781353" y="3674824"/>
            <a:ext cx="2592372" cy="292388"/>
          </a:xfrm>
        </p:spPr>
        <p:txBody>
          <a:bodyPr wrap="square">
            <a:noAutofit/>
          </a:bodyPr>
          <a:lstStyle>
            <a:lvl1pPr marL="0" algn="ctr" defTabSz="914400" rtl="0" eaLnBrk="1" latinLnBrk="0" hangingPunct="1">
              <a:lnSpc>
                <a:spcPct val="95000"/>
              </a:lnSpc>
              <a:defRPr lang="en-US" sz="2200" kern="1200" cap="all" baseline="0" dirty="0" smtClean="0">
                <a:solidFill>
                  <a:schemeClr val="lt1"/>
                </a:solidFill>
                <a:effectLst>
                  <a:outerShdw blurRad="38100" dist="38100" dir="2700000" algn="tl">
                    <a:srgbClr val="000000">
                      <a:alpha val="43137"/>
                    </a:srgbClr>
                  </a:outerShdw>
                </a:effectLst>
                <a:latin typeface="+mn-lt"/>
                <a:ea typeface="+mn-ea"/>
                <a:cs typeface="+mn-cs"/>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PLACEHOLDER</a:t>
            </a:r>
          </a:p>
        </p:txBody>
      </p:sp>
      <p:sp>
        <p:nvSpPr>
          <p:cNvPr id="116" name="Text Placeholder 25"/>
          <p:cNvSpPr>
            <a:spLocks noGrp="1"/>
          </p:cNvSpPr>
          <p:nvPr>
            <p:ph type="body" sz="quarter" idx="12" hasCustomPrompt="1"/>
          </p:nvPr>
        </p:nvSpPr>
        <p:spPr>
          <a:xfrm>
            <a:off x="4604412" y="2237367"/>
            <a:ext cx="2789072" cy="1096454"/>
          </a:xfrm>
        </p:spPr>
        <p:txBody>
          <a:bodyPr vert="horz" wrap="square" lIns="0" tIns="0" rIns="0" bIns="0" rtlCol="0" anchor="b" anchorCtr="0">
            <a:normAutofit/>
          </a:bodyPr>
          <a:lstStyle>
            <a:lvl1pPr algn="ctr">
              <a:defRPr lang="en-US" sz="7300" b="1" kern="1200" cap="all" baseline="0" dirty="0" smtClean="0">
                <a:solidFill>
                  <a:schemeClr val="tx2">
                    <a:lumMod val="75000"/>
                  </a:schemeClr>
                </a:solidFill>
                <a:latin typeface="+mn-lt"/>
                <a:ea typeface="+mn-ea"/>
                <a:cs typeface="Arial"/>
              </a:defRPr>
            </a:lvl1pPr>
          </a:lstStyle>
          <a:p>
            <a:pPr marL="0" lvl="0" indent="0" algn="ctr" defTabSz="914400" rtl="0" eaLnBrk="1" latinLnBrk="0" hangingPunct="1">
              <a:lnSpc>
                <a:spcPct val="95000"/>
              </a:lnSpc>
              <a:spcBef>
                <a:spcPts val="0"/>
              </a:spcBef>
              <a:spcAft>
                <a:spcPts val="0"/>
              </a:spcAft>
              <a:buFont typeface="Franklin Gothic Book" pitchFamily="34" charset="0"/>
              <a:buNone/>
            </a:pPr>
            <a:r>
              <a:rPr lang="en-US" dirty="0" smtClean="0"/>
              <a:t>###</a:t>
            </a:r>
          </a:p>
        </p:txBody>
      </p:sp>
      <p:sp>
        <p:nvSpPr>
          <p:cNvPr id="117" name="Text Placeholder 25"/>
          <p:cNvSpPr>
            <a:spLocks noGrp="1"/>
          </p:cNvSpPr>
          <p:nvPr>
            <p:ph type="body" sz="quarter" idx="13" hasCustomPrompt="1"/>
          </p:nvPr>
        </p:nvSpPr>
        <p:spPr>
          <a:xfrm>
            <a:off x="4702760" y="3674824"/>
            <a:ext cx="2592372" cy="292388"/>
          </a:xfrm>
        </p:spPr>
        <p:txBody>
          <a:bodyPr wrap="square">
            <a:noAutofit/>
          </a:bodyPr>
          <a:lstStyle>
            <a:lvl1pPr marL="0" algn="ctr" defTabSz="914400" rtl="0" eaLnBrk="1" latinLnBrk="0" hangingPunct="1">
              <a:lnSpc>
                <a:spcPct val="95000"/>
              </a:lnSpc>
              <a:defRPr lang="en-US" sz="2200" kern="1200" cap="all" baseline="0" dirty="0" smtClean="0">
                <a:solidFill>
                  <a:schemeClr val="lt1"/>
                </a:solidFill>
                <a:effectLst>
                  <a:outerShdw blurRad="38100" dist="38100" dir="2700000" algn="tl">
                    <a:srgbClr val="000000">
                      <a:alpha val="43137"/>
                    </a:srgbClr>
                  </a:outerShdw>
                </a:effectLst>
                <a:latin typeface="+mn-lt"/>
                <a:ea typeface="+mn-ea"/>
                <a:cs typeface="+mn-cs"/>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PLACEHOLDER</a:t>
            </a:r>
          </a:p>
        </p:txBody>
      </p:sp>
      <p:sp>
        <p:nvSpPr>
          <p:cNvPr id="118" name="Text Placeholder 25"/>
          <p:cNvSpPr>
            <a:spLocks noGrp="1"/>
          </p:cNvSpPr>
          <p:nvPr>
            <p:ph type="body" sz="quarter" idx="14" hasCustomPrompt="1"/>
          </p:nvPr>
        </p:nvSpPr>
        <p:spPr>
          <a:xfrm>
            <a:off x="8492348" y="2237367"/>
            <a:ext cx="2821574" cy="1096454"/>
          </a:xfrm>
        </p:spPr>
        <p:txBody>
          <a:bodyPr vert="horz" wrap="square" lIns="0" tIns="0" rIns="0" bIns="0" rtlCol="0" anchor="b" anchorCtr="0">
            <a:normAutofit/>
          </a:bodyPr>
          <a:lstStyle>
            <a:lvl1pPr algn="ctr">
              <a:defRPr lang="en-US" sz="7300" b="1" kern="1200" cap="all" baseline="0" dirty="0" smtClean="0">
                <a:solidFill>
                  <a:schemeClr val="tx2">
                    <a:lumMod val="75000"/>
                  </a:schemeClr>
                </a:solidFill>
                <a:latin typeface="+mn-lt"/>
                <a:ea typeface="+mn-ea"/>
                <a:cs typeface="Arial"/>
              </a:defRPr>
            </a:lvl1pPr>
          </a:lstStyle>
          <a:p>
            <a:pPr marL="0" lvl="0" indent="0" algn="ctr" defTabSz="914400" rtl="0" eaLnBrk="1" latinLnBrk="0" hangingPunct="1">
              <a:lnSpc>
                <a:spcPct val="95000"/>
              </a:lnSpc>
              <a:spcBef>
                <a:spcPts val="0"/>
              </a:spcBef>
              <a:spcAft>
                <a:spcPts val="0"/>
              </a:spcAft>
              <a:buFont typeface="Franklin Gothic Book" pitchFamily="34" charset="0"/>
              <a:buNone/>
            </a:pPr>
            <a:r>
              <a:rPr lang="en-US" dirty="0" smtClean="0"/>
              <a:t>###</a:t>
            </a:r>
          </a:p>
        </p:txBody>
      </p:sp>
      <p:sp>
        <p:nvSpPr>
          <p:cNvPr id="119" name="Text Placeholder 25"/>
          <p:cNvSpPr>
            <a:spLocks noGrp="1"/>
          </p:cNvSpPr>
          <p:nvPr>
            <p:ph type="body" sz="quarter" idx="15" hasCustomPrompt="1"/>
          </p:nvPr>
        </p:nvSpPr>
        <p:spPr>
          <a:xfrm>
            <a:off x="8606947" y="3674824"/>
            <a:ext cx="2592372" cy="292388"/>
          </a:xfrm>
        </p:spPr>
        <p:txBody>
          <a:bodyPr wrap="square">
            <a:noAutofit/>
          </a:bodyPr>
          <a:lstStyle>
            <a:lvl1pPr marL="0" algn="ctr" defTabSz="914400" rtl="0" eaLnBrk="1" latinLnBrk="0" hangingPunct="1">
              <a:lnSpc>
                <a:spcPct val="95000"/>
              </a:lnSpc>
              <a:defRPr lang="en-US" sz="2200" kern="1200" cap="all" baseline="0" dirty="0" smtClean="0">
                <a:solidFill>
                  <a:schemeClr val="lt1"/>
                </a:solidFill>
                <a:effectLst>
                  <a:outerShdw blurRad="38100" dist="38100" dir="2700000" algn="tl">
                    <a:srgbClr val="000000">
                      <a:alpha val="43137"/>
                    </a:srgbClr>
                  </a:outerShdw>
                </a:effectLst>
                <a:latin typeface="+mn-lt"/>
                <a:ea typeface="+mn-ea"/>
                <a:cs typeface="+mn-cs"/>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PLACEHOLDER</a:t>
            </a:r>
          </a:p>
        </p:txBody>
      </p:sp>
      <p:sp>
        <p:nvSpPr>
          <p:cNvPr id="120" name="Text Placeholder 25"/>
          <p:cNvSpPr>
            <a:spLocks noGrp="1"/>
          </p:cNvSpPr>
          <p:nvPr>
            <p:ph type="body" sz="quarter" idx="16" hasCustomPrompt="1"/>
          </p:nvPr>
        </p:nvSpPr>
        <p:spPr>
          <a:xfrm>
            <a:off x="781353" y="4991324"/>
            <a:ext cx="2592372" cy="256480"/>
          </a:xfrm>
        </p:spPr>
        <p:txBody>
          <a:bodyPr wrap="square">
            <a:spAutoFit/>
          </a:bodyPr>
          <a:lstStyle>
            <a:lvl1pPr marL="0" indent="0" algn="ctr" defTabSz="653077" rtl="0" eaLnBrk="1" latinLnBrk="0" hangingPunct="1">
              <a:lnSpc>
                <a:spcPct val="80000"/>
              </a:lnSpc>
              <a:spcBef>
                <a:spcPts val="0"/>
              </a:spcBef>
              <a:spcAft>
                <a:spcPts val="0"/>
              </a:spcAft>
              <a:buClr>
                <a:schemeClr val="tx1"/>
              </a:buClr>
              <a:buSzPct val="80000"/>
              <a:buFont typeface="Wingdings" charset="2"/>
              <a:buNone/>
              <a:defRPr lang="en-US" sz="2000" kern="1200" cap="none" baseline="0" dirty="0" smtClean="0">
                <a:solidFill>
                  <a:schemeClr val="tx1">
                    <a:lumMod val="50000"/>
                    <a:lumOff val="50000"/>
                  </a:schemeClr>
                </a:solidFill>
                <a:latin typeface="Arial"/>
                <a:ea typeface="+mn-ea"/>
                <a:cs typeface="Arial"/>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Placeholder Subtext</a:t>
            </a:r>
          </a:p>
        </p:txBody>
      </p:sp>
      <p:sp>
        <p:nvSpPr>
          <p:cNvPr id="121" name="Text Placeholder 25"/>
          <p:cNvSpPr>
            <a:spLocks noGrp="1"/>
          </p:cNvSpPr>
          <p:nvPr>
            <p:ph type="body" sz="quarter" idx="17" hasCustomPrompt="1"/>
          </p:nvPr>
        </p:nvSpPr>
        <p:spPr>
          <a:xfrm>
            <a:off x="4738608" y="4991324"/>
            <a:ext cx="2592372" cy="256480"/>
          </a:xfrm>
        </p:spPr>
        <p:txBody>
          <a:bodyPr wrap="square">
            <a:spAutoFit/>
          </a:bodyPr>
          <a:lstStyle>
            <a:lvl1pPr marL="0" indent="0" algn="ctr" defTabSz="653077" rtl="0" eaLnBrk="1" latinLnBrk="0" hangingPunct="1">
              <a:lnSpc>
                <a:spcPct val="80000"/>
              </a:lnSpc>
              <a:spcBef>
                <a:spcPts val="0"/>
              </a:spcBef>
              <a:spcAft>
                <a:spcPts val="0"/>
              </a:spcAft>
              <a:buClr>
                <a:schemeClr val="tx1"/>
              </a:buClr>
              <a:buSzPct val="80000"/>
              <a:buFont typeface="Wingdings" charset="2"/>
              <a:buNone/>
              <a:defRPr lang="en-US" sz="2000" kern="1200" cap="none" baseline="0" dirty="0" smtClean="0">
                <a:solidFill>
                  <a:schemeClr val="tx1">
                    <a:lumMod val="50000"/>
                    <a:lumOff val="50000"/>
                  </a:schemeClr>
                </a:solidFill>
                <a:latin typeface="Arial"/>
                <a:ea typeface="+mn-ea"/>
                <a:cs typeface="Arial"/>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Placeholder Subtext</a:t>
            </a:r>
          </a:p>
        </p:txBody>
      </p:sp>
      <p:sp>
        <p:nvSpPr>
          <p:cNvPr id="122" name="Text Placeholder 25"/>
          <p:cNvSpPr>
            <a:spLocks noGrp="1"/>
          </p:cNvSpPr>
          <p:nvPr>
            <p:ph type="body" sz="quarter" idx="18" hasCustomPrompt="1"/>
          </p:nvPr>
        </p:nvSpPr>
        <p:spPr>
          <a:xfrm>
            <a:off x="8684953" y="4991324"/>
            <a:ext cx="2592372" cy="256480"/>
          </a:xfrm>
        </p:spPr>
        <p:txBody>
          <a:bodyPr wrap="square">
            <a:spAutoFit/>
          </a:bodyPr>
          <a:lstStyle>
            <a:lvl1pPr marL="0" indent="0" algn="ctr" defTabSz="653077" rtl="0" eaLnBrk="1" latinLnBrk="0" hangingPunct="1">
              <a:lnSpc>
                <a:spcPct val="80000"/>
              </a:lnSpc>
              <a:spcBef>
                <a:spcPts val="0"/>
              </a:spcBef>
              <a:spcAft>
                <a:spcPts val="0"/>
              </a:spcAft>
              <a:buClr>
                <a:schemeClr val="tx1"/>
              </a:buClr>
              <a:buSzPct val="80000"/>
              <a:buFont typeface="Wingdings" charset="2"/>
              <a:buNone/>
              <a:defRPr lang="en-US" sz="2000" kern="1200" cap="none" baseline="0" dirty="0" smtClean="0">
                <a:solidFill>
                  <a:schemeClr val="tx1">
                    <a:lumMod val="50000"/>
                    <a:lumOff val="50000"/>
                  </a:schemeClr>
                </a:solidFill>
                <a:latin typeface="Arial"/>
                <a:ea typeface="+mn-ea"/>
                <a:cs typeface="Arial"/>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Placeholder Subtext</a:t>
            </a:r>
          </a:p>
        </p:txBody>
      </p:sp>
    </p:spTree>
    <p:extLst>
      <p:ext uri="{BB962C8B-B14F-4D97-AF65-F5344CB8AC3E}">
        <p14:creationId xmlns:p14="http://schemas.microsoft.com/office/powerpoint/2010/main" val="3139653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Stat Slide, option2">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Click to edit Master title style</a:t>
            </a:r>
            <a:endParaRPr lang="en-US" dirty="0"/>
          </a:p>
        </p:txBody>
      </p:sp>
      <p:sp>
        <p:nvSpPr>
          <p:cNvPr id="5" name="Rectangle 4"/>
          <p:cNvSpPr/>
          <p:nvPr userDrawn="1"/>
        </p:nvSpPr>
        <p:spPr>
          <a:xfrm>
            <a:off x="716475" y="1828291"/>
            <a:ext cx="2821577" cy="2677590"/>
          </a:xfrm>
          <a:prstGeom prst="rect">
            <a:avLst/>
          </a:prstGeom>
          <a:solidFill>
            <a:schemeClr val="tx2"/>
          </a:solidFill>
          <a:ln>
            <a:noFill/>
          </a:ln>
          <a:effectLst>
            <a:outerShdw blurRad="38100" dist="254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95000"/>
              </a:lnSpc>
            </a:pPr>
            <a:endParaRPr lang="en-US" sz="2000" b="1" dirty="0" smtClean="0"/>
          </a:p>
        </p:txBody>
      </p:sp>
      <p:grpSp>
        <p:nvGrpSpPr>
          <p:cNvPr id="8" name="Group 7"/>
          <p:cNvGrpSpPr/>
          <p:nvPr userDrawn="1"/>
        </p:nvGrpSpPr>
        <p:grpSpPr>
          <a:xfrm>
            <a:off x="639635" y="3536810"/>
            <a:ext cx="3047649" cy="661235"/>
            <a:chOff x="968188" y="3584451"/>
            <a:chExt cx="3047649" cy="661235"/>
          </a:xfrm>
        </p:grpSpPr>
        <p:sp>
          <p:nvSpPr>
            <p:cNvPr id="9" name="Right Triangle 8"/>
            <p:cNvSpPr/>
            <p:nvPr/>
          </p:nvSpPr>
          <p:spPr>
            <a:xfrm rot="5400000">
              <a:off x="3890487" y="4120337"/>
              <a:ext cx="95286" cy="15541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smtClean="0"/>
            </a:p>
          </p:txBody>
        </p:sp>
        <p:sp>
          <p:nvSpPr>
            <p:cNvPr id="10" name="Rectangle 9"/>
            <p:cNvSpPr/>
            <p:nvPr/>
          </p:nvSpPr>
          <p:spPr>
            <a:xfrm>
              <a:off x="968188" y="3584451"/>
              <a:ext cx="3047649" cy="568420"/>
            </a:xfrm>
            <a:prstGeom prst="rect">
              <a:avLst/>
            </a:prstGeom>
            <a:gradFill>
              <a:gsLst>
                <a:gs pos="52000">
                  <a:schemeClr val="accent2"/>
                </a:gs>
                <a:gs pos="49000">
                  <a:schemeClr val="accent3">
                    <a:lumMod val="20000"/>
                    <a:lumOff val="80000"/>
                  </a:schemeClr>
                </a:gs>
              </a:gsLst>
              <a:lin ang="5400000" scaled="0"/>
            </a:gradFill>
            <a:ln>
              <a:noFill/>
            </a:ln>
            <a:effectLst>
              <a:outerShdw blurRad="38100" dist="254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95000"/>
                </a:lnSpc>
              </a:pPr>
              <a:endParaRPr lang="en-US" sz="2000" b="1" dirty="0"/>
            </a:p>
          </p:txBody>
        </p:sp>
      </p:grpSp>
      <p:sp>
        <p:nvSpPr>
          <p:cNvPr id="11" name="Rectangle 10"/>
          <p:cNvSpPr/>
          <p:nvPr userDrawn="1"/>
        </p:nvSpPr>
        <p:spPr>
          <a:xfrm>
            <a:off x="4604412" y="1828291"/>
            <a:ext cx="2821577" cy="2677590"/>
          </a:xfrm>
          <a:prstGeom prst="rect">
            <a:avLst/>
          </a:prstGeom>
          <a:solidFill>
            <a:schemeClr val="tx2"/>
          </a:solidFill>
          <a:ln>
            <a:noFill/>
          </a:ln>
          <a:effectLst>
            <a:outerShdw blurRad="38100" dist="254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95000"/>
              </a:lnSpc>
            </a:pPr>
            <a:endParaRPr lang="en-US" sz="2000" b="1" dirty="0" smtClean="0"/>
          </a:p>
        </p:txBody>
      </p:sp>
      <p:grpSp>
        <p:nvGrpSpPr>
          <p:cNvPr id="13" name="Group 12"/>
          <p:cNvGrpSpPr/>
          <p:nvPr userDrawn="1"/>
        </p:nvGrpSpPr>
        <p:grpSpPr>
          <a:xfrm>
            <a:off x="4527571" y="3536810"/>
            <a:ext cx="3047649" cy="661235"/>
            <a:chOff x="968188" y="3584451"/>
            <a:chExt cx="3047649" cy="661235"/>
          </a:xfrm>
        </p:grpSpPr>
        <p:sp>
          <p:nvSpPr>
            <p:cNvPr id="14" name="Right Triangle 13"/>
            <p:cNvSpPr/>
            <p:nvPr/>
          </p:nvSpPr>
          <p:spPr>
            <a:xfrm rot="5400000">
              <a:off x="3890487" y="4120337"/>
              <a:ext cx="95286" cy="15541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smtClean="0"/>
            </a:p>
          </p:txBody>
        </p:sp>
        <p:sp>
          <p:nvSpPr>
            <p:cNvPr id="15" name="Rectangle 14"/>
            <p:cNvSpPr/>
            <p:nvPr/>
          </p:nvSpPr>
          <p:spPr>
            <a:xfrm>
              <a:off x="968188" y="3584451"/>
              <a:ext cx="3047649" cy="568420"/>
            </a:xfrm>
            <a:prstGeom prst="rect">
              <a:avLst/>
            </a:prstGeom>
            <a:gradFill>
              <a:gsLst>
                <a:gs pos="52000">
                  <a:schemeClr val="accent2"/>
                </a:gs>
                <a:gs pos="49000">
                  <a:schemeClr val="accent3">
                    <a:lumMod val="20000"/>
                    <a:lumOff val="80000"/>
                  </a:schemeClr>
                </a:gs>
              </a:gsLst>
              <a:lin ang="5400000" scaled="0"/>
            </a:gradFill>
            <a:ln>
              <a:noFill/>
            </a:ln>
            <a:effectLst>
              <a:outerShdw blurRad="38100" dist="254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95000"/>
                </a:lnSpc>
              </a:pPr>
              <a:endParaRPr lang="en-US" sz="2000" b="1" dirty="0"/>
            </a:p>
          </p:txBody>
        </p:sp>
      </p:grpSp>
      <p:sp>
        <p:nvSpPr>
          <p:cNvPr id="18" name="Rectangle 17"/>
          <p:cNvSpPr/>
          <p:nvPr userDrawn="1"/>
        </p:nvSpPr>
        <p:spPr>
          <a:xfrm>
            <a:off x="8492348" y="1828291"/>
            <a:ext cx="2821577" cy="2677590"/>
          </a:xfrm>
          <a:prstGeom prst="rect">
            <a:avLst/>
          </a:prstGeom>
          <a:solidFill>
            <a:schemeClr val="tx2"/>
          </a:solidFill>
          <a:ln>
            <a:noFill/>
          </a:ln>
          <a:effectLst>
            <a:outerShdw blurRad="38100" dist="254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95000"/>
              </a:lnSpc>
            </a:pPr>
            <a:endParaRPr lang="en-US" sz="2000" b="1" dirty="0" smtClean="0"/>
          </a:p>
        </p:txBody>
      </p:sp>
      <p:grpSp>
        <p:nvGrpSpPr>
          <p:cNvPr id="21" name="Group 20"/>
          <p:cNvGrpSpPr/>
          <p:nvPr userDrawn="1"/>
        </p:nvGrpSpPr>
        <p:grpSpPr>
          <a:xfrm>
            <a:off x="8415507" y="3536810"/>
            <a:ext cx="3047649" cy="661235"/>
            <a:chOff x="968188" y="3584451"/>
            <a:chExt cx="3047649" cy="661235"/>
          </a:xfrm>
        </p:grpSpPr>
        <p:sp>
          <p:nvSpPr>
            <p:cNvPr id="22" name="Right Triangle 21"/>
            <p:cNvSpPr/>
            <p:nvPr/>
          </p:nvSpPr>
          <p:spPr>
            <a:xfrm rot="5400000">
              <a:off x="3890487" y="4120337"/>
              <a:ext cx="95286" cy="155412"/>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lnSpc>
                  <a:spcPct val="95000"/>
                </a:lnSpc>
              </a:pPr>
              <a:endParaRPr lang="en-US" sz="2000" b="1" dirty="0" smtClean="0"/>
            </a:p>
          </p:txBody>
        </p:sp>
        <p:sp>
          <p:nvSpPr>
            <p:cNvPr id="23" name="Rectangle 22"/>
            <p:cNvSpPr/>
            <p:nvPr/>
          </p:nvSpPr>
          <p:spPr>
            <a:xfrm>
              <a:off x="968188" y="3584451"/>
              <a:ext cx="3047649" cy="568420"/>
            </a:xfrm>
            <a:prstGeom prst="rect">
              <a:avLst/>
            </a:prstGeom>
            <a:gradFill>
              <a:gsLst>
                <a:gs pos="52000">
                  <a:schemeClr val="accent2"/>
                </a:gs>
                <a:gs pos="49000">
                  <a:schemeClr val="accent3">
                    <a:lumMod val="20000"/>
                    <a:lumOff val="80000"/>
                  </a:schemeClr>
                </a:gs>
              </a:gsLst>
              <a:lin ang="5400000" scaled="0"/>
            </a:gradFill>
            <a:ln>
              <a:noFill/>
            </a:ln>
            <a:effectLst>
              <a:outerShdw blurRad="38100" dist="254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lvl="0" algn="ctr">
                <a:lnSpc>
                  <a:spcPct val="95000"/>
                </a:lnSpc>
              </a:pPr>
              <a:endParaRPr lang="en-US" sz="2000" b="1" dirty="0"/>
            </a:p>
          </p:txBody>
        </p:sp>
      </p:grpSp>
      <p:sp>
        <p:nvSpPr>
          <p:cNvPr id="26" name="Text Placeholder 25"/>
          <p:cNvSpPr>
            <a:spLocks noGrp="1"/>
          </p:cNvSpPr>
          <p:nvPr>
            <p:ph type="body" sz="quarter" idx="10" hasCustomPrompt="1"/>
          </p:nvPr>
        </p:nvSpPr>
        <p:spPr>
          <a:xfrm>
            <a:off x="716476" y="2237367"/>
            <a:ext cx="2815396" cy="1096454"/>
          </a:xfrm>
          <a:effectLst/>
        </p:spPr>
        <p:txBody>
          <a:bodyPr wrap="square" anchor="b" anchorCtr="0">
            <a:normAutofit/>
          </a:bodyPr>
          <a:lstStyle>
            <a:lvl1pPr algn="ctr">
              <a:defRPr lang="en-US" sz="7300" b="1" cap="all" baseline="0" dirty="0" smtClean="0">
                <a:solidFill>
                  <a:schemeClr val="bg1"/>
                </a:solidFill>
                <a:effectLst/>
                <a:cs typeface="Arial"/>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a:t>
            </a:r>
          </a:p>
        </p:txBody>
      </p:sp>
      <p:sp>
        <p:nvSpPr>
          <p:cNvPr id="115" name="Text Placeholder 25"/>
          <p:cNvSpPr>
            <a:spLocks noGrp="1"/>
          </p:cNvSpPr>
          <p:nvPr>
            <p:ph type="body" sz="quarter" idx="11" hasCustomPrompt="1"/>
          </p:nvPr>
        </p:nvSpPr>
        <p:spPr>
          <a:xfrm>
            <a:off x="781353" y="3674824"/>
            <a:ext cx="2592372" cy="292388"/>
          </a:xfrm>
          <a:effectLst/>
        </p:spPr>
        <p:txBody>
          <a:bodyPr wrap="square">
            <a:noAutofit/>
          </a:bodyPr>
          <a:lstStyle>
            <a:lvl1pPr marL="0" algn="ctr" defTabSz="914400" rtl="0" eaLnBrk="1" latinLnBrk="0" hangingPunct="1">
              <a:lnSpc>
                <a:spcPct val="95000"/>
              </a:lnSpc>
              <a:defRPr lang="en-US" sz="2200" kern="1200" cap="all" baseline="0" dirty="0" smtClean="0">
                <a:solidFill>
                  <a:schemeClr val="bg2">
                    <a:lumMod val="50000"/>
                  </a:schemeClr>
                </a:solidFill>
                <a:effectLst/>
                <a:latin typeface="+mn-lt"/>
                <a:ea typeface="+mn-ea"/>
                <a:cs typeface="+mn-cs"/>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PLACEHOLDER</a:t>
            </a:r>
          </a:p>
        </p:txBody>
      </p:sp>
      <p:sp>
        <p:nvSpPr>
          <p:cNvPr id="116" name="Text Placeholder 25"/>
          <p:cNvSpPr>
            <a:spLocks noGrp="1"/>
          </p:cNvSpPr>
          <p:nvPr>
            <p:ph type="body" sz="quarter" idx="12" hasCustomPrompt="1"/>
          </p:nvPr>
        </p:nvSpPr>
        <p:spPr>
          <a:xfrm>
            <a:off x="4604412" y="2237367"/>
            <a:ext cx="2789072" cy="1096454"/>
          </a:xfrm>
          <a:effectLst/>
        </p:spPr>
        <p:txBody>
          <a:bodyPr vert="horz" wrap="square" lIns="0" tIns="0" rIns="0" bIns="0" rtlCol="0" anchor="b" anchorCtr="0">
            <a:normAutofit/>
          </a:bodyPr>
          <a:lstStyle>
            <a:lvl1pPr algn="ctr">
              <a:defRPr lang="en-US" sz="7300" b="1" kern="1200" cap="all" baseline="0" dirty="0" smtClean="0">
                <a:solidFill>
                  <a:schemeClr val="bg1"/>
                </a:solidFill>
                <a:effectLst/>
                <a:latin typeface="+mn-lt"/>
                <a:ea typeface="+mn-ea"/>
                <a:cs typeface="Arial"/>
              </a:defRPr>
            </a:lvl1pPr>
          </a:lstStyle>
          <a:p>
            <a:pPr marL="0" lvl="0" indent="0" algn="ctr" defTabSz="914400" rtl="0" eaLnBrk="1" latinLnBrk="0" hangingPunct="1">
              <a:lnSpc>
                <a:spcPct val="95000"/>
              </a:lnSpc>
              <a:spcBef>
                <a:spcPts val="0"/>
              </a:spcBef>
              <a:spcAft>
                <a:spcPts val="0"/>
              </a:spcAft>
              <a:buFont typeface="Franklin Gothic Book" pitchFamily="34" charset="0"/>
              <a:buNone/>
            </a:pPr>
            <a:r>
              <a:rPr lang="en-US" dirty="0" smtClean="0"/>
              <a:t>###</a:t>
            </a:r>
          </a:p>
        </p:txBody>
      </p:sp>
      <p:sp>
        <p:nvSpPr>
          <p:cNvPr id="117" name="Text Placeholder 25"/>
          <p:cNvSpPr>
            <a:spLocks noGrp="1"/>
          </p:cNvSpPr>
          <p:nvPr>
            <p:ph type="body" sz="quarter" idx="13" hasCustomPrompt="1"/>
          </p:nvPr>
        </p:nvSpPr>
        <p:spPr>
          <a:xfrm>
            <a:off x="4702760" y="3674824"/>
            <a:ext cx="2592372" cy="292388"/>
          </a:xfrm>
          <a:effectLst/>
        </p:spPr>
        <p:txBody>
          <a:bodyPr vert="horz" wrap="square" lIns="0" tIns="0" rIns="0" bIns="0" rtlCol="0">
            <a:noAutofit/>
          </a:bodyPr>
          <a:lstStyle>
            <a:lvl1pPr>
              <a:defRPr lang="en-US" sz="2200" cap="all" baseline="0" dirty="0" smtClean="0">
                <a:solidFill>
                  <a:schemeClr val="bg2">
                    <a:lumMod val="50000"/>
                  </a:schemeClr>
                </a:solidFill>
                <a:effectLst/>
              </a:defRPr>
            </a:lvl1pPr>
          </a:lstStyle>
          <a:p>
            <a:pPr lvl="0" algn="ctr"/>
            <a:r>
              <a:rPr lang="en-US" dirty="0" smtClean="0"/>
              <a:t>PLACEHOLDER</a:t>
            </a:r>
          </a:p>
        </p:txBody>
      </p:sp>
      <p:sp>
        <p:nvSpPr>
          <p:cNvPr id="118" name="Text Placeholder 25"/>
          <p:cNvSpPr>
            <a:spLocks noGrp="1"/>
          </p:cNvSpPr>
          <p:nvPr>
            <p:ph type="body" sz="quarter" idx="14" hasCustomPrompt="1"/>
          </p:nvPr>
        </p:nvSpPr>
        <p:spPr>
          <a:xfrm>
            <a:off x="8492348" y="2237367"/>
            <a:ext cx="2821574" cy="1096454"/>
          </a:xfrm>
          <a:effectLst/>
        </p:spPr>
        <p:txBody>
          <a:bodyPr vert="horz" wrap="square" lIns="0" tIns="0" rIns="0" bIns="0" rtlCol="0" anchor="b" anchorCtr="0">
            <a:normAutofit/>
          </a:bodyPr>
          <a:lstStyle>
            <a:lvl1pPr algn="ctr">
              <a:defRPr lang="en-US" sz="7300" b="1" kern="1200" cap="all" baseline="0" dirty="0" smtClean="0">
                <a:solidFill>
                  <a:schemeClr val="bg1"/>
                </a:solidFill>
                <a:effectLst/>
                <a:latin typeface="+mn-lt"/>
                <a:ea typeface="+mn-ea"/>
                <a:cs typeface="Arial"/>
              </a:defRPr>
            </a:lvl1pPr>
          </a:lstStyle>
          <a:p>
            <a:pPr marL="0" lvl="0" indent="0" algn="ctr" defTabSz="914400" rtl="0" eaLnBrk="1" latinLnBrk="0" hangingPunct="1">
              <a:lnSpc>
                <a:spcPct val="95000"/>
              </a:lnSpc>
              <a:spcBef>
                <a:spcPts val="0"/>
              </a:spcBef>
              <a:spcAft>
                <a:spcPts val="0"/>
              </a:spcAft>
              <a:buFont typeface="Franklin Gothic Book" pitchFamily="34" charset="0"/>
              <a:buNone/>
            </a:pPr>
            <a:r>
              <a:rPr lang="en-US" dirty="0" smtClean="0"/>
              <a:t>###</a:t>
            </a:r>
          </a:p>
        </p:txBody>
      </p:sp>
      <p:sp>
        <p:nvSpPr>
          <p:cNvPr id="119" name="Text Placeholder 25"/>
          <p:cNvSpPr>
            <a:spLocks noGrp="1"/>
          </p:cNvSpPr>
          <p:nvPr>
            <p:ph type="body" sz="quarter" idx="15" hasCustomPrompt="1"/>
          </p:nvPr>
        </p:nvSpPr>
        <p:spPr>
          <a:xfrm>
            <a:off x="8606947" y="3674824"/>
            <a:ext cx="2592372" cy="292388"/>
          </a:xfrm>
          <a:effectLst/>
        </p:spPr>
        <p:txBody>
          <a:bodyPr vert="horz" wrap="square" lIns="0" tIns="0" rIns="0" bIns="0" rtlCol="0">
            <a:noAutofit/>
          </a:bodyPr>
          <a:lstStyle>
            <a:lvl1pPr>
              <a:defRPr lang="en-US" sz="2200" cap="all" baseline="0" dirty="0" smtClean="0">
                <a:solidFill>
                  <a:schemeClr val="bg2">
                    <a:lumMod val="50000"/>
                  </a:schemeClr>
                </a:solidFill>
                <a:effectLst/>
              </a:defRPr>
            </a:lvl1pPr>
          </a:lstStyle>
          <a:p>
            <a:pPr lvl="0" algn="ctr"/>
            <a:r>
              <a:rPr lang="en-US" dirty="0" smtClean="0"/>
              <a:t>PLACEHOLDER</a:t>
            </a:r>
          </a:p>
        </p:txBody>
      </p:sp>
      <p:sp>
        <p:nvSpPr>
          <p:cNvPr id="120" name="Text Placeholder 25"/>
          <p:cNvSpPr>
            <a:spLocks noGrp="1"/>
          </p:cNvSpPr>
          <p:nvPr>
            <p:ph type="body" sz="quarter" idx="16" hasCustomPrompt="1"/>
          </p:nvPr>
        </p:nvSpPr>
        <p:spPr>
          <a:xfrm>
            <a:off x="781353" y="4991324"/>
            <a:ext cx="2592372" cy="256480"/>
          </a:xfrm>
        </p:spPr>
        <p:txBody>
          <a:bodyPr wrap="square">
            <a:spAutoFit/>
          </a:bodyPr>
          <a:lstStyle>
            <a:lvl1pPr marL="0" indent="0" algn="ctr" defTabSz="653077" rtl="0" eaLnBrk="1" latinLnBrk="0" hangingPunct="1">
              <a:lnSpc>
                <a:spcPct val="80000"/>
              </a:lnSpc>
              <a:spcBef>
                <a:spcPts val="0"/>
              </a:spcBef>
              <a:spcAft>
                <a:spcPts val="0"/>
              </a:spcAft>
              <a:buClr>
                <a:schemeClr val="tx1"/>
              </a:buClr>
              <a:buSzPct val="80000"/>
              <a:buFont typeface="Wingdings" charset="2"/>
              <a:buNone/>
              <a:defRPr lang="en-US" sz="2000" kern="1200" cap="none" baseline="0" dirty="0" smtClean="0">
                <a:solidFill>
                  <a:schemeClr val="tx1">
                    <a:lumMod val="50000"/>
                    <a:lumOff val="50000"/>
                  </a:schemeClr>
                </a:solidFill>
                <a:latin typeface="Arial"/>
                <a:ea typeface="+mn-ea"/>
                <a:cs typeface="Arial"/>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Placeholder Subtext</a:t>
            </a:r>
          </a:p>
        </p:txBody>
      </p:sp>
      <p:sp>
        <p:nvSpPr>
          <p:cNvPr id="121" name="Text Placeholder 25"/>
          <p:cNvSpPr>
            <a:spLocks noGrp="1"/>
          </p:cNvSpPr>
          <p:nvPr>
            <p:ph type="body" sz="quarter" idx="17" hasCustomPrompt="1"/>
          </p:nvPr>
        </p:nvSpPr>
        <p:spPr>
          <a:xfrm>
            <a:off x="4738608" y="4991324"/>
            <a:ext cx="2592372" cy="256480"/>
          </a:xfrm>
        </p:spPr>
        <p:txBody>
          <a:bodyPr wrap="square">
            <a:spAutoFit/>
          </a:bodyPr>
          <a:lstStyle>
            <a:lvl1pPr marL="0" indent="0" algn="ctr" defTabSz="653077" rtl="0" eaLnBrk="1" latinLnBrk="0" hangingPunct="1">
              <a:lnSpc>
                <a:spcPct val="80000"/>
              </a:lnSpc>
              <a:spcBef>
                <a:spcPts val="0"/>
              </a:spcBef>
              <a:spcAft>
                <a:spcPts val="0"/>
              </a:spcAft>
              <a:buClr>
                <a:schemeClr val="tx1"/>
              </a:buClr>
              <a:buSzPct val="80000"/>
              <a:buFont typeface="Wingdings" charset="2"/>
              <a:buNone/>
              <a:defRPr lang="en-US" sz="2000" kern="1200" cap="none" baseline="0" dirty="0" smtClean="0">
                <a:solidFill>
                  <a:schemeClr val="tx1">
                    <a:lumMod val="50000"/>
                    <a:lumOff val="50000"/>
                  </a:schemeClr>
                </a:solidFill>
                <a:latin typeface="Arial"/>
                <a:ea typeface="+mn-ea"/>
                <a:cs typeface="Arial"/>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Placeholder Subtext</a:t>
            </a:r>
          </a:p>
        </p:txBody>
      </p:sp>
      <p:sp>
        <p:nvSpPr>
          <p:cNvPr id="122" name="Text Placeholder 25"/>
          <p:cNvSpPr>
            <a:spLocks noGrp="1"/>
          </p:cNvSpPr>
          <p:nvPr>
            <p:ph type="body" sz="quarter" idx="18" hasCustomPrompt="1"/>
          </p:nvPr>
        </p:nvSpPr>
        <p:spPr>
          <a:xfrm>
            <a:off x="8684953" y="4991324"/>
            <a:ext cx="2592372" cy="256480"/>
          </a:xfrm>
        </p:spPr>
        <p:txBody>
          <a:bodyPr wrap="square">
            <a:spAutoFit/>
          </a:bodyPr>
          <a:lstStyle>
            <a:lvl1pPr marL="0" indent="0" algn="ctr" defTabSz="653077" rtl="0" eaLnBrk="1" latinLnBrk="0" hangingPunct="1">
              <a:lnSpc>
                <a:spcPct val="80000"/>
              </a:lnSpc>
              <a:spcBef>
                <a:spcPts val="0"/>
              </a:spcBef>
              <a:spcAft>
                <a:spcPts val="0"/>
              </a:spcAft>
              <a:buClr>
                <a:schemeClr val="tx1"/>
              </a:buClr>
              <a:buSzPct val="80000"/>
              <a:buFont typeface="Wingdings" charset="2"/>
              <a:buNone/>
              <a:defRPr lang="en-US" sz="2000" kern="1200" cap="none" baseline="0" dirty="0" smtClean="0">
                <a:solidFill>
                  <a:schemeClr val="tx1">
                    <a:lumMod val="50000"/>
                    <a:lumOff val="50000"/>
                  </a:schemeClr>
                </a:solidFill>
                <a:latin typeface="Arial"/>
                <a:ea typeface="+mn-ea"/>
                <a:cs typeface="Arial"/>
              </a:defRPr>
            </a:lvl1pPr>
            <a:lvl2pPr>
              <a:defRPr lang="en-US" sz="1800" dirty="0" smtClean="0">
                <a:solidFill>
                  <a:schemeClr val="tx1"/>
                </a:solidFill>
              </a:defRPr>
            </a:lvl2pPr>
            <a:lvl3pPr>
              <a:defRPr lang="en-US" sz="1800" dirty="0" smtClean="0">
                <a:solidFill>
                  <a:schemeClr val="tx1"/>
                </a:solidFill>
              </a:defRPr>
            </a:lvl3pPr>
            <a:lvl4pPr>
              <a:defRPr lang="en-US" sz="1800" dirty="0" smtClean="0">
                <a:solidFill>
                  <a:schemeClr val="tx1"/>
                </a:solidFill>
              </a:defRPr>
            </a:lvl4pPr>
            <a:lvl5pPr>
              <a:buNone/>
              <a:defRPr lang="en-US" dirty="0">
                <a:solidFill>
                  <a:schemeClr val="tx1"/>
                </a:solidFill>
              </a:defRPr>
            </a:lvl5pPr>
          </a:lstStyle>
          <a:p>
            <a:pPr lvl="0"/>
            <a:r>
              <a:rPr lang="en-US" dirty="0" smtClean="0"/>
              <a:t>Placeholder Subtext</a:t>
            </a:r>
          </a:p>
        </p:txBody>
      </p:sp>
    </p:spTree>
    <p:extLst>
      <p:ext uri="{BB962C8B-B14F-4D97-AF65-F5344CB8AC3E}">
        <p14:creationId xmlns:p14="http://schemas.microsoft.com/office/powerpoint/2010/main" val="3423318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Title Slide Texture">
    <p:bg>
      <p:bgPr>
        <a:solidFill>
          <a:schemeClr val="accent3"/>
        </a:solidFill>
        <a:effectLst/>
      </p:bgPr>
    </p:bg>
    <p:spTree>
      <p:nvGrpSpPr>
        <p:cNvPr id="1" name=""/>
        <p:cNvGrpSpPr/>
        <p:nvPr/>
      </p:nvGrpSpPr>
      <p:grpSpPr>
        <a:xfrm>
          <a:off x="0" y="0"/>
          <a:ext cx="0" cy="0"/>
          <a:chOff x="0" y="0"/>
          <a:chExt cx="0" cy="0"/>
        </a:xfrm>
      </p:grpSpPr>
      <p:sp>
        <p:nvSpPr>
          <p:cNvPr id="11" name="Rectangle 10"/>
          <p:cNvSpPr/>
          <p:nvPr userDrawn="1"/>
        </p:nvSpPr>
        <p:spPr>
          <a:xfrm>
            <a:off x="1" y="0"/>
            <a:ext cx="12188825" cy="6858000"/>
          </a:xfrm>
          <a:prstGeom prst="rect">
            <a:avLst/>
          </a:prstGeom>
          <a:gradFill flip="none" rotWithShape="1">
            <a:gsLst>
              <a:gs pos="100000">
                <a:srgbClr val="34617C"/>
              </a:gs>
              <a:gs pos="1250">
                <a:srgbClr val="4887AE"/>
              </a:gs>
              <a:gs pos="55000">
                <a:schemeClr val="accent3"/>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lnSpc>
                <a:spcPct val="95000"/>
              </a:lnSpc>
            </a:pPr>
            <a:endParaRPr lang="en-US" sz="2000" b="1" dirty="0" smtClean="0"/>
          </a:p>
        </p:txBody>
      </p:sp>
      <p:pic>
        <p:nvPicPr>
          <p:cNvPr id="1026" name="Picture 2"/>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6836" t="-14605" r="6836" b="66033"/>
          <a:stretch/>
        </p:blipFill>
        <p:spPr bwMode="auto">
          <a:xfrm>
            <a:off x="-1" y="-1"/>
            <a:ext cx="12188825"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4" name="TextBox 83" hidden="1"/>
          <p:cNvSpPr txBox="1"/>
          <p:nvPr userDrawn="1"/>
        </p:nvSpPr>
        <p:spPr>
          <a:xfrm>
            <a:off x="11621017" y="6639465"/>
            <a:ext cx="110608" cy="107722"/>
          </a:xfrm>
          <a:prstGeom prst="rect">
            <a:avLst/>
          </a:prstGeom>
          <a:noFill/>
        </p:spPr>
        <p:txBody>
          <a:bodyPr wrap="none" lIns="0" tIns="0" rIns="0" bIns="0" rtlCol="0">
            <a:spAutoFit/>
          </a:bodyPr>
          <a:lstStyle/>
          <a:p>
            <a:pPr algn="r"/>
            <a:fld id="{342FB9F6-3526-4818-B864-6624DDD159B3}" type="slidenum">
              <a:rPr lang="en-US" sz="700" smtClean="0">
                <a:solidFill>
                  <a:schemeClr val="bg1"/>
                </a:solidFill>
                <a:latin typeface="+mn-lt"/>
              </a:rPr>
              <a:t>‹#›</a:t>
            </a:fld>
            <a:endParaRPr lang="en-US" sz="700" dirty="0">
              <a:solidFill>
                <a:schemeClr val="bg1"/>
              </a:solidFill>
              <a:latin typeface="+mn-lt"/>
            </a:endParaRPr>
          </a:p>
        </p:txBody>
      </p:sp>
      <p:sp>
        <p:nvSpPr>
          <p:cNvPr id="3" name="Text Placeholder 2"/>
          <p:cNvSpPr>
            <a:spLocks noGrp="1"/>
          </p:cNvSpPr>
          <p:nvPr>
            <p:ph type="body" sz="quarter" idx="10" hasCustomPrompt="1"/>
          </p:nvPr>
        </p:nvSpPr>
        <p:spPr>
          <a:xfrm>
            <a:off x="945501" y="3107375"/>
            <a:ext cx="4610618" cy="643253"/>
          </a:xfrm>
        </p:spPr>
        <p:txBody>
          <a:bodyPr anchor="ctr"/>
          <a:lstStyle>
            <a:lvl1pPr marL="0" indent="0" algn="l" defTabSz="914400" rtl="0" eaLnBrk="1" latinLnBrk="0" hangingPunct="1">
              <a:lnSpc>
                <a:spcPct val="95000"/>
              </a:lnSpc>
              <a:spcBef>
                <a:spcPts val="0"/>
              </a:spcBef>
              <a:buNone/>
              <a:defRPr lang="en-US" sz="4400" kern="1200" dirty="0" smtClean="0">
                <a:solidFill>
                  <a:schemeClr val="bg1"/>
                </a:solidFill>
                <a:latin typeface="+mn-lt"/>
                <a:ea typeface="+mn-ea"/>
                <a:cs typeface="+mn-cs"/>
              </a:defRPr>
            </a:lvl1pPr>
          </a:lstStyle>
          <a:p>
            <a:pPr lvl="0"/>
            <a:r>
              <a:rPr lang="en-US" dirty="0" smtClean="0"/>
              <a:t>Transition Slide</a:t>
            </a:r>
          </a:p>
        </p:txBody>
      </p:sp>
      <p:pic>
        <p:nvPicPr>
          <p:cNvPr id="13" name="Picture 2" descr="C:\Users\Annette.DUARTE\Desktop\MapR\PNG\white_lines.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flipH="1">
            <a:off x="9957291" y="757858"/>
            <a:ext cx="2230338" cy="22303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MapR006_DphIV_app_ppt_elephant_rgb128-161-182.eps"/>
          <p:cNvPicPr>
            <a:picLocks noChangeAspect="1"/>
          </p:cNvPicPr>
          <p:nvPr userDrawn="1"/>
        </p:nvPicPr>
        <p:blipFill>
          <a:blip r:embed="rId4">
            <a:duotone>
              <a:prstClr val="black"/>
              <a:srgbClr val="3B6E8E">
                <a:tint val="45000"/>
                <a:satMod val="400000"/>
              </a:srgbClr>
            </a:duotone>
            <a:lum bright="100000"/>
            <a:extLst>
              <a:ext uri="{28A0092B-C50C-407E-A947-70E740481C1C}">
                <a14:useLocalDpi xmlns:a14="http://schemas.microsoft.com/office/drawing/2010/main" val="0"/>
              </a:ext>
            </a:extLst>
          </a:blip>
          <a:stretch>
            <a:fillRect/>
          </a:stretch>
        </p:blipFill>
        <p:spPr>
          <a:xfrm>
            <a:off x="385761" y="6445252"/>
            <a:ext cx="424174" cy="277641"/>
          </a:xfrm>
          <a:prstGeom prst="rect">
            <a:avLst/>
          </a:prstGeom>
        </p:spPr>
      </p:pic>
      <p:sp>
        <p:nvSpPr>
          <p:cNvPr id="14" name="TextBox 13"/>
          <p:cNvSpPr txBox="1"/>
          <p:nvPr userDrawn="1"/>
        </p:nvSpPr>
        <p:spPr>
          <a:xfrm>
            <a:off x="8462963" y="6540139"/>
            <a:ext cx="2360058" cy="138499"/>
          </a:xfrm>
          <a:prstGeom prst="rect">
            <a:avLst/>
          </a:prstGeom>
          <a:noFill/>
        </p:spPr>
        <p:txBody>
          <a:bodyPr wrap="square" lIns="0" tIns="0" rIns="0" bIns="0" rtlCol="0">
            <a:spAutoFit/>
          </a:bodyPr>
          <a:lstStyle/>
          <a:p>
            <a:pPr algn="r"/>
            <a:r>
              <a:rPr lang="en-US" sz="900" dirty="0" smtClean="0">
                <a:solidFill>
                  <a:schemeClr val="bg1"/>
                </a:solidFill>
                <a:latin typeface="+mn-lt"/>
              </a:rPr>
              <a:t>© 2014 MapR Technologies, confidential</a:t>
            </a:r>
            <a:endParaRPr lang="en-US" sz="900" dirty="0">
              <a:solidFill>
                <a:schemeClr val="bg1"/>
              </a:solidFill>
              <a:latin typeface="+mn-lt"/>
            </a:endParaRPr>
          </a:p>
        </p:txBody>
      </p:sp>
      <p:pic>
        <p:nvPicPr>
          <p:cNvPr id="15" name="Picture 14" descr="MapR006_DphIV_app_ppt_logotype_rgbRED_noBox.eps"/>
          <p:cNvPicPr>
            <a:picLocks noChangeAspect="1"/>
          </p:cNvPicPr>
          <p:nvPr userDrawn="1"/>
        </p:nvPicPr>
        <p:blipFill>
          <a:blip r:embed="rId5" cstate="print">
            <a:lum bright="100000"/>
            <a:extLst>
              <a:ext uri="{28A0092B-C50C-407E-A947-70E740481C1C}">
                <a14:useLocalDpi xmlns:a14="http://schemas.microsoft.com/office/drawing/2010/main" val="0"/>
              </a:ext>
            </a:extLst>
          </a:blip>
          <a:stretch>
            <a:fillRect/>
          </a:stretch>
        </p:blipFill>
        <p:spPr>
          <a:xfrm>
            <a:off x="10972800" y="6516369"/>
            <a:ext cx="831850" cy="212542"/>
          </a:xfrm>
          <a:prstGeom prst="rect">
            <a:avLst/>
          </a:prstGeom>
        </p:spPr>
      </p:pic>
    </p:spTree>
    <p:extLst>
      <p:ext uri="{BB962C8B-B14F-4D97-AF65-F5344CB8AC3E}">
        <p14:creationId xmlns:p14="http://schemas.microsoft.com/office/powerpoint/2010/main" val="244515248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image" Target="../media/image1.emf"/><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bwMode="black">
          <a:xfrm>
            <a:off x="385762" y="1184942"/>
            <a:ext cx="11418888" cy="2059025"/>
          </a:xfrm>
          <a:prstGeom prst="rect">
            <a:avLst/>
          </a:prstGeom>
        </p:spPr>
        <p:txBody>
          <a:bodyPr vert="horz" wrap="square" lIns="0" tIns="0" rIns="0" bIns="0" rtlCol="0">
            <a:spAutoFit/>
          </a:bodyPr>
          <a:lstStyle/>
          <a:p>
            <a:pPr lvl="4"/>
            <a:r>
              <a:rPr lang="en-US" dirty="0" smtClean="0"/>
              <a:t>First Level Bullet</a:t>
            </a:r>
          </a:p>
          <a:p>
            <a:pPr lvl="5"/>
            <a:r>
              <a:rPr lang="en-US" dirty="0" smtClean="0"/>
              <a:t>Second Level Bullet</a:t>
            </a:r>
          </a:p>
          <a:p>
            <a:pPr lvl="6"/>
            <a:r>
              <a:rPr lang="en-US" dirty="0" smtClean="0"/>
              <a:t>Third Level Bullet</a:t>
            </a:r>
          </a:p>
          <a:p>
            <a:pPr lvl="7"/>
            <a:r>
              <a:rPr lang="en-US" dirty="0" smtClean="0"/>
              <a:t>Fourth Level Bullet</a:t>
            </a:r>
          </a:p>
          <a:p>
            <a:pPr lvl="8"/>
            <a:r>
              <a:rPr lang="en-US" dirty="0" smtClean="0"/>
              <a:t>Fifth Level Bullet</a:t>
            </a:r>
          </a:p>
          <a:p>
            <a:pPr lvl="8"/>
            <a:endParaRPr lang="en-US" dirty="0" smtClean="0"/>
          </a:p>
          <a:p>
            <a:pPr lvl="8"/>
            <a:endParaRPr lang="en-US" dirty="0"/>
          </a:p>
        </p:txBody>
      </p:sp>
      <p:sp>
        <p:nvSpPr>
          <p:cNvPr id="2" name="Title Placeholder 1"/>
          <p:cNvSpPr>
            <a:spLocks noGrp="1"/>
          </p:cNvSpPr>
          <p:nvPr>
            <p:ph type="title"/>
          </p:nvPr>
        </p:nvSpPr>
        <p:spPr>
          <a:xfrm>
            <a:off x="385764" y="222069"/>
            <a:ext cx="11418887" cy="722810"/>
          </a:xfrm>
          <a:prstGeom prst="rect">
            <a:avLst/>
          </a:prstGeom>
        </p:spPr>
        <p:txBody>
          <a:bodyPr vert="horz" wrap="square" lIns="0" tIns="45720" rIns="0" bIns="45720" rtlCol="0" anchor="b">
            <a:noAutofit/>
          </a:bodyPr>
          <a:lstStyle/>
          <a:p>
            <a:r>
              <a:rPr lang="en-US" dirty="0" smtClean="0"/>
              <a:t>Click to edit Master title style</a:t>
            </a:r>
            <a:endParaRPr lang="en-US" dirty="0"/>
          </a:p>
        </p:txBody>
      </p:sp>
      <p:sp>
        <p:nvSpPr>
          <p:cNvPr id="6" name="TextBox 5"/>
          <p:cNvSpPr txBox="1"/>
          <p:nvPr userDrawn="1"/>
        </p:nvSpPr>
        <p:spPr>
          <a:xfrm>
            <a:off x="8462963" y="6540139"/>
            <a:ext cx="2360058" cy="138499"/>
          </a:xfrm>
          <a:prstGeom prst="rect">
            <a:avLst/>
          </a:prstGeom>
          <a:noFill/>
        </p:spPr>
        <p:txBody>
          <a:bodyPr wrap="square" lIns="0" tIns="0" rIns="0" bIns="0" rtlCol="0">
            <a:spAutoFit/>
          </a:bodyPr>
          <a:lstStyle/>
          <a:p>
            <a:pPr algn="r"/>
            <a:r>
              <a:rPr lang="en-US" sz="900" dirty="0" smtClean="0">
                <a:solidFill>
                  <a:schemeClr val="tx1">
                    <a:lumMod val="50000"/>
                    <a:lumOff val="50000"/>
                  </a:schemeClr>
                </a:solidFill>
                <a:latin typeface="+mn-lt"/>
              </a:rPr>
              <a:t>© 2014 MapR Technologies, confidential</a:t>
            </a:r>
            <a:endParaRPr lang="en-US" sz="900" dirty="0">
              <a:solidFill>
                <a:schemeClr val="tx1">
                  <a:lumMod val="50000"/>
                  <a:lumOff val="50000"/>
                </a:schemeClr>
              </a:solidFill>
              <a:latin typeface="+mn-lt"/>
            </a:endParaRPr>
          </a:p>
        </p:txBody>
      </p:sp>
      <p:pic>
        <p:nvPicPr>
          <p:cNvPr id="9" name="Picture 8" descr="MapR006_DphIV_app_ppt_logotype_rgbRED_noBox.eps"/>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10972800" y="6516369"/>
            <a:ext cx="831850" cy="212542"/>
          </a:xfrm>
          <a:prstGeom prst="rect">
            <a:avLst/>
          </a:prstGeom>
        </p:spPr>
      </p:pic>
      <p:grpSp>
        <p:nvGrpSpPr>
          <p:cNvPr id="7" name="Group 6"/>
          <p:cNvGrpSpPr/>
          <p:nvPr userDrawn="1"/>
        </p:nvGrpSpPr>
        <p:grpSpPr>
          <a:xfrm>
            <a:off x="373121" y="6449465"/>
            <a:ext cx="454386" cy="278810"/>
            <a:chOff x="225425" y="2940050"/>
            <a:chExt cx="6351586" cy="3897313"/>
          </a:xfrm>
          <a:solidFill>
            <a:srgbClr val="6A7D91"/>
          </a:solidFill>
        </p:grpSpPr>
        <p:sp>
          <p:nvSpPr>
            <p:cNvPr id="10" name="Freeform 5"/>
            <p:cNvSpPr>
              <a:spLocks/>
            </p:cNvSpPr>
            <p:nvPr userDrawn="1"/>
          </p:nvSpPr>
          <p:spPr bwMode="auto">
            <a:xfrm>
              <a:off x="957262" y="3600450"/>
              <a:ext cx="2392362" cy="3236913"/>
            </a:xfrm>
            <a:custGeom>
              <a:avLst/>
              <a:gdLst>
                <a:gd name="T0" fmla="*/ 84 w 209"/>
                <a:gd name="T1" fmla="*/ 279 h 280"/>
                <a:gd name="T2" fmla="*/ 84 w 209"/>
                <a:gd name="T3" fmla="*/ 279 h 280"/>
                <a:gd name="T4" fmla="*/ 125 w 209"/>
                <a:gd name="T5" fmla="*/ 279 h 280"/>
                <a:gd name="T6" fmla="*/ 124 w 209"/>
                <a:gd name="T7" fmla="*/ 265 h 280"/>
                <a:gd name="T8" fmla="*/ 53 w 209"/>
                <a:gd name="T9" fmla="*/ 159 h 280"/>
                <a:gd name="T10" fmla="*/ 97 w 209"/>
                <a:gd name="T11" fmla="*/ 32 h 280"/>
                <a:gd name="T12" fmla="*/ 205 w 209"/>
                <a:gd name="T13" fmla="*/ 32 h 280"/>
                <a:gd name="T14" fmla="*/ 209 w 209"/>
                <a:gd name="T15" fmla="*/ 6 h 280"/>
                <a:gd name="T16" fmla="*/ 104 w 209"/>
                <a:gd name="T17" fmla="*/ 0 h 280"/>
                <a:gd name="T18" fmla="*/ 3 w 209"/>
                <a:gd name="T19" fmla="*/ 113 h 280"/>
                <a:gd name="T20" fmla="*/ 75 w 209"/>
                <a:gd name="T21" fmla="*/ 271 h 280"/>
                <a:gd name="T22" fmla="*/ 84 w 209"/>
                <a:gd name="T23" fmla="*/ 279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9" h="280">
                  <a:moveTo>
                    <a:pt x="84" y="279"/>
                  </a:moveTo>
                  <a:lnTo>
                    <a:pt x="84" y="279"/>
                  </a:lnTo>
                  <a:cubicBezTo>
                    <a:pt x="86" y="279"/>
                    <a:pt x="121" y="279"/>
                    <a:pt x="125" y="279"/>
                  </a:cubicBezTo>
                  <a:cubicBezTo>
                    <a:pt x="126" y="280"/>
                    <a:pt x="136" y="278"/>
                    <a:pt x="124" y="265"/>
                  </a:cubicBezTo>
                  <a:cubicBezTo>
                    <a:pt x="107" y="244"/>
                    <a:pt x="77" y="210"/>
                    <a:pt x="53" y="159"/>
                  </a:cubicBezTo>
                  <a:cubicBezTo>
                    <a:pt x="35" y="123"/>
                    <a:pt x="30" y="34"/>
                    <a:pt x="97" y="32"/>
                  </a:cubicBezTo>
                  <a:cubicBezTo>
                    <a:pt x="97" y="32"/>
                    <a:pt x="194" y="33"/>
                    <a:pt x="205" y="32"/>
                  </a:cubicBezTo>
                  <a:cubicBezTo>
                    <a:pt x="199" y="18"/>
                    <a:pt x="209" y="6"/>
                    <a:pt x="209" y="6"/>
                  </a:cubicBezTo>
                  <a:lnTo>
                    <a:pt x="104" y="0"/>
                  </a:lnTo>
                  <a:cubicBezTo>
                    <a:pt x="23" y="5"/>
                    <a:pt x="0" y="64"/>
                    <a:pt x="3" y="113"/>
                  </a:cubicBezTo>
                  <a:cubicBezTo>
                    <a:pt x="5" y="158"/>
                    <a:pt x="74" y="267"/>
                    <a:pt x="75" y="271"/>
                  </a:cubicBezTo>
                  <a:cubicBezTo>
                    <a:pt x="77" y="274"/>
                    <a:pt x="79" y="278"/>
                    <a:pt x="84" y="27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userDrawn="1"/>
          </p:nvSpPr>
          <p:spPr bwMode="auto">
            <a:xfrm>
              <a:off x="4300537" y="3241675"/>
              <a:ext cx="1830387" cy="1260475"/>
            </a:xfrm>
            <a:custGeom>
              <a:avLst/>
              <a:gdLst>
                <a:gd name="T0" fmla="*/ 3 w 160"/>
                <a:gd name="T1" fmla="*/ 19 h 109"/>
                <a:gd name="T2" fmla="*/ 3 w 160"/>
                <a:gd name="T3" fmla="*/ 19 h 109"/>
                <a:gd name="T4" fmla="*/ 55 w 160"/>
                <a:gd name="T5" fmla="*/ 15 h 109"/>
                <a:gd name="T6" fmla="*/ 131 w 160"/>
                <a:gd name="T7" fmla="*/ 90 h 109"/>
                <a:gd name="T8" fmla="*/ 146 w 160"/>
                <a:gd name="T9" fmla="*/ 69 h 109"/>
                <a:gd name="T10" fmla="*/ 137 w 160"/>
                <a:gd name="T11" fmla="*/ 43 h 109"/>
                <a:gd name="T12" fmla="*/ 151 w 160"/>
                <a:gd name="T13" fmla="*/ 63 h 109"/>
                <a:gd name="T14" fmla="*/ 138 w 160"/>
                <a:gd name="T15" fmla="*/ 98 h 109"/>
                <a:gd name="T16" fmla="*/ 60 w 160"/>
                <a:gd name="T17" fmla="*/ 42 h 109"/>
                <a:gd name="T18" fmla="*/ 11 w 160"/>
                <a:gd name="T19" fmla="*/ 24 h 109"/>
                <a:gd name="T20" fmla="*/ 3 w 160"/>
                <a:gd name="T21" fmla="*/ 1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0" h="109">
                  <a:moveTo>
                    <a:pt x="3" y="19"/>
                  </a:moveTo>
                  <a:lnTo>
                    <a:pt x="3" y="19"/>
                  </a:lnTo>
                  <a:cubicBezTo>
                    <a:pt x="0" y="13"/>
                    <a:pt x="30" y="0"/>
                    <a:pt x="55" y="15"/>
                  </a:cubicBezTo>
                  <a:cubicBezTo>
                    <a:pt x="81" y="32"/>
                    <a:pt x="106" y="88"/>
                    <a:pt x="131" y="90"/>
                  </a:cubicBezTo>
                  <a:cubicBezTo>
                    <a:pt x="145" y="90"/>
                    <a:pt x="148" y="78"/>
                    <a:pt x="146" y="69"/>
                  </a:cubicBezTo>
                  <a:cubicBezTo>
                    <a:pt x="144" y="60"/>
                    <a:pt x="135" y="45"/>
                    <a:pt x="137" y="43"/>
                  </a:cubicBezTo>
                  <a:cubicBezTo>
                    <a:pt x="139" y="41"/>
                    <a:pt x="146" y="50"/>
                    <a:pt x="151" y="63"/>
                  </a:cubicBezTo>
                  <a:cubicBezTo>
                    <a:pt x="155" y="72"/>
                    <a:pt x="160" y="95"/>
                    <a:pt x="138" y="98"/>
                  </a:cubicBezTo>
                  <a:cubicBezTo>
                    <a:pt x="134" y="99"/>
                    <a:pt x="108" y="109"/>
                    <a:pt x="60" y="42"/>
                  </a:cubicBezTo>
                  <a:cubicBezTo>
                    <a:pt x="42" y="19"/>
                    <a:pt x="25" y="21"/>
                    <a:pt x="11" y="24"/>
                  </a:cubicBezTo>
                  <a:cubicBezTo>
                    <a:pt x="7" y="24"/>
                    <a:pt x="3" y="19"/>
                    <a:pt x="3" y="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p:cNvSpPr>
            <p:nvPr userDrawn="1"/>
          </p:nvSpPr>
          <p:spPr bwMode="auto">
            <a:xfrm>
              <a:off x="5203824" y="2940050"/>
              <a:ext cx="1373187" cy="2128838"/>
            </a:xfrm>
            <a:custGeom>
              <a:avLst/>
              <a:gdLst>
                <a:gd name="T0" fmla="*/ 92 w 120"/>
                <a:gd name="T1" fmla="*/ 119 h 184"/>
                <a:gd name="T2" fmla="*/ 92 w 120"/>
                <a:gd name="T3" fmla="*/ 119 h 184"/>
                <a:gd name="T4" fmla="*/ 67 w 120"/>
                <a:gd name="T5" fmla="*/ 56 h 184"/>
                <a:gd name="T6" fmla="*/ 56 w 120"/>
                <a:gd name="T7" fmla="*/ 43 h 184"/>
                <a:gd name="T8" fmla="*/ 46 w 120"/>
                <a:gd name="T9" fmla="*/ 13 h 184"/>
                <a:gd name="T10" fmla="*/ 58 w 120"/>
                <a:gd name="T11" fmla="*/ 1 h 184"/>
                <a:gd name="T12" fmla="*/ 67 w 120"/>
                <a:gd name="T13" fmla="*/ 8 h 184"/>
                <a:gd name="T14" fmla="*/ 66 w 120"/>
                <a:gd name="T15" fmla="*/ 14 h 184"/>
                <a:gd name="T16" fmla="*/ 78 w 120"/>
                <a:gd name="T17" fmla="*/ 52 h 184"/>
                <a:gd name="T18" fmla="*/ 104 w 120"/>
                <a:gd name="T19" fmla="*/ 139 h 184"/>
                <a:gd name="T20" fmla="*/ 0 w 120"/>
                <a:gd name="T21" fmla="*/ 164 h 184"/>
                <a:gd name="T22" fmla="*/ 13 w 120"/>
                <a:gd name="T23" fmla="*/ 161 h 184"/>
                <a:gd name="T24" fmla="*/ 92 w 120"/>
                <a:gd name="T25" fmla="*/ 11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0" h="184">
                  <a:moveTo>
                    <a:pt x="92" y="119"/>
                  </a:moveTo>
                  <a:lnTo>
                    <a:pt x="92" y="119"/>
                  </a:lnTo>
                  <a:cubicBezTo>
                    <a:pt x="95" y="110"/>
                    <a:pt x="99" y="89"/>
                    <a:pt x="67" y="56"/>
                  </a:cubicBezTo>
                  <a:cubicBezTo>
                    <a:pt x="65" y="54"/>
                    <a:pt x="62" y="49"/>
                    <a:pt x="56" y="43"/>
                  </a:cubicBezTo>
                  <a:cubicBezTo>
                    <a:pt x="42" y="30"/>
                    <a:pt x="46" y="15"/>
                    <a:pt x="46" y="13"/>
                  </a:cubicBezTo>
                  <a:cubicBezTo>
                    <a:pt x="50" y="3"/>
                    <a:pt x="56" y="0"/>
                    <a:pt x="58" y="1"/>
                  </a:cubicBezTo>
                  <a:cubicBezTo>
                    <a:pt x="60" y="2"/>
                    <a:pt x="65" y="6"/>
                    <a:pt x="67" y="8"/>
                  </a:cubicBezTo>
                  <a:cubicBezTo>
                    <a:pt x="68" y="9"/>
                    <a:pt x="67" y="11"/>
                    <a:pt x="66" y="14"/>
                  </a:cubicBezTo>
                  <a:cubicBezTo>
                    <a:pt x="61" y="24"/>
                    <a:pt x="58" y="33"/>
                    <a:pt x="78" y="52"/>
                  </a:cubicBezTo>
                  <a:cubicBezTo>
                    <a:pt x="95" y="69"/>
                    <a:pt x="120" y="109"/>
                    <a:pt x="104" y="139"/>
                  </a:cubicBezTo>
                  <a:cubicBezTo>
                    <a:pt x="81" y="184"/>
                    <a:pt x="0" y="171"/>
                    <a:pt x="0" y="164"/>
                  </a:cubicBezTo>
                  <a:cubicBezTo>
                    <a:pt x="0" y="159"/>
                    <a:pt x="4" y="160"/>
                    <a:pt x="13" y="161"/>
                  </a:cubicBezTo>
                  <a:cubicBezTo>
                    <a:pt x="47" y="167"/>
                    <a:pt x="85" y="151"/>
                    <a:pt x="92" y="11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8"/>
            <p:cNvSpPr>
              <a:spLocks/>
            </p:cNvSpPr>
            <p:nvPr userDrawn="1"/>
          </p:nvSpPr>
          <p:spPr bwMode="auto">
            <a:xfrm>
              <a:off x="4746624" y="3981450"/>
              <a:ext cx="307975" cy="277813"/>
            </a:xfrm>
            <a:custGeom>
              <a:avLst/>
              <a:gdLst>
                <a:gd name="T0" fmla="*/ 6 w 27"/>
                <a:gd name="T1" fmla="*/ 8 h 24"/>
                <a:gd name="T2" fmla="*/ 6 w 27"/>
                <a:gd name="T3" fmla="*/ 8 h 24"/>
                <a:gd name="T4" fmla="*/ 8 w 27"/>
                <a:gd name="T5" fmla="*/ 19 h 24"/>
                <a:gd name="T6" fmla="*/ 25 w 27"/>
                <a:gd name="T7" fmla="*/ 18 h 24"/>
                <a:gd name="T8" fmla="*/ 14 w 27"/>
                <a:gd name="T9" fmla="*/ 1 h 24"/>
                <a:gd name="T10" fmla="*/ 6 w 27"/>
                <a:gd name="T11" fmla="*/ 8 h 24"/>
              </a:gdLst>
              <a:ahLst/>
              <a:cxnLst>
                <a:cxn ang="0">
                  <a:pos x="T0" y="T1"/>
                </a:cxn>
                <a:cxn ang="0">
                  <a:pos x="T2" y="T3"/>
                </a:cxn>
                <a:cxn ang="0">
                  <a:pos x="T4" y="T5"/>
                </a:cxn>
                <a:cxn ang="0">
                  <a:pos x="T6" y="T7"/>
                </a:cxn>
                <a:cxn ang="0">
                  <a:pos x="T8" y="T9"/>
                </a:cxn>
                <a:cxn ang="0">
                  <a:pos x="T10" y="T11"/>
                </a:cxn>
              </a:cxnLst>
              <a:rect l="0" t="0" r="r" b="b"/>
              <a:pathLst>
                <a:path w="27" h="24">
                  <a:moveTo>
                    <a:pt x="6" y="8"/>
                  </a:moveTo>
                  <a:lnTo>
                    <a:pt x="6" y="8"/>
                  </a:lnTo>
                  <a:cubicBezTo>
                    <a:pt x="0" y="11"/>
                    <a:pt x="6" y="17"/>
                    <a:pt x="8" y="19"/>
                  </a:cubicBezTo>
                  <a:cubicBezTo>
                    <a:pt x="14" y="24"/>
                    <a:pt x="27" y="23"/>
                    <a:pt x="25" y="18"/>
                  </a:cubicBezTo>
                  <a:cubicBezTo>
                    <a:pt x="23" y="12"/>
                    <a:pt x="21" y="2"/>
                    <a:pt x="14" y="1"/>
                  </a:cubicBezTo>
                  <a:cubicBezTo>
                    <a:pt x="0" y="0"/>
                    <a:pt x="7" y="7"/>
                    <a:pt x="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9"/>
            <p:cNvSpPr>
              <a:spLocks/>
            </p:cNvSpPr>
            <p:nvPr userDrawn="1"/>
          </p:nvSpPr>
          <p:spPr bwMode="auto">
            <a:xfrm>
              <a:off x="2754312" y="3136900"/>
              <a:ext cx="2128837" cy="2336800"/>
            </a:xfrm>
            <a:custGeom>
              <a:avLst/>
              <a:gdLst>
                <a:gd name="T0" fmla="*/ 186 w 186"/>
                <a:gd name="T1" fmla="*/ 141 h 202"/>
                <a:gd name="T2" fmla="*/ 186 w 186"/>
                <a:gd name="T3" fmla="*/ 141 h 202"/>
                <a:gd name="T4" fmla="*/ 171 w 186"/>
                <a:gd name="T5" fmla="*/ 133 h 202"/>
                <a:gd name="T6" fmla="*/ 49 w 186"/>
                <a:gd name="T7" fmla="*/ 61 h 202"/>
                <a:gd name="T8" fmla="*/ 49 w 186"/>
                <a:gd name="T9" fmla="*/ 61 h 202"/>
                <a:gd name="T10" fmla="*/ 95 w 186"/>
                <a:gd name="T11" fmla="*/ 19 h 202"/>
                <a:gd name="T12" fmla="*/ 99 w 186"/>
                <a:gd name="T13" fmla="*/ 18 h 202"/>
                <a:gd name="T14" fmla="*/ 100 w 186"/>
                <a:gd name="T15" fmla="*/ 7 h 202"/>
                <a:gd name="T16" fmla="*/ 91 w 186"/>
                <a:gd name="T17" fmla="*/ 5 h 202"/>
                <a:gd name="T18" fmla="*/ 13 w 186"/>
                <a:gd name="T19" fmla="*/ 53 h 202"/>
                <a:gd name="T20" fmla="*/ 101 w 186"/>
                <a:gd name="T21" fmla="*/ 160 h 202"/>
                <a:gd name="T22" fmla="*/ 185 w 186"/>
                <a:gd name="T23" fmla="*/ 143 h 202"/>
                <a:gd name="T24" fmla="*/ 186 w 186"/>
                <a:gd name="T25" fmla="*/ 141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6" h="202">
                  <a:moveTo>
                    <a:pt x="186" y="141"/>
                  </a:moveTo>
                  <a:lnTo>
                    <a:pt x="186" y="141"/>
                  </a:lnTo>
                  <a:cubicBezTo>
                    <a:pt x="184" y="139"/>
                    <a:pt x="172" y="134"/>
                    <a:pt x="171" y="133"/>
                  </a:cubicBezTo>
                  <a:cubicBezTo>
                    <a:pt x="99" y="202"/>
                    <a:pt x="47" y="103"/>
                    <a:pt x="49" y="61"/>
                  </a:cubicBezTo>
                  <a:cubicBezTo>
                    <a:pt x="49" y="61"/>
                    <a:pt x="49" y="61"/>
                    <a:pt x="49" y="61"/>
                  </a:cubicBezTo>
                  <a:cubicBezTo>
                    <a:pt x="54" y="14"/>
                    <a:pt x="89" y="19"/>
                    <a:pt x="95" y="19"/>
                  </a:cubicBezTo>
                  <a:cubicBezTo>
                    <a:pt x="99" y="18"/>
                    <a:pt x="98" y="18"/>
                    <a:pt x="99" y="18"/>
                  </a:cubicBezTo>
                  <a:cubicBezTo>
                    <a:pt x="106" y="18"/>
                    <a:pt x="108" y="8"/>
                    <a:pt x="100" y="7"/>
                  </a:cubicBezTo>
                  <a:cubicBezTo>
                    <a:pt x="99" y="6"/>
                    <a:pt x="92" y="5"/>
                    <a:pt x="91" y="5"/>
                  </a:cubicBezTo>
                  <a:cubicBezTo>
                    <a:pt x="47" y="3"/>
                    <a:pt x="24" y="0"/>
                    <a:pt x="13" y="53"/>
                  </a:cubicBezTo>
                  <a:cubicBezTo>
                    <a:pt x="0" y="120"/>
                    <a:pt x="83" y="154"/>
                    <a:pt x="101" y="160"/>
                  </a:cubicBezTo>
                  <a:cubicBezTo>
                    <a:pt x="149" y="173"/>
                    <a:pt x="181" y="157"/>
                    <a:pt x="185" y="143"/>
                  </a:cubicBezTo>
                  <a:cubicBezTo>
                    <a:pt x="186" y="142"/>
                    <a:pt x="186" y="141"/>
                    <a:pt x="186" y="14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5" name="Freeform 10"/>
            <p:cNvSpPr>
              <a:spLocks/>
            </p:cNvSpPr>
            <p:nvPr userDrawn="1"/>
          </p:nvSpPr>
          <p:spPr bwMode="auto">
            <a:xfrm>
              <a:off x="225425" y="5449888"/>
              <a:ext cx="1006475" cy="1376363"/>
            </a:xfrm>
            <a:custGeom>
              <a:avLst/>
              <a:gdLst>
                <a:gd name="T0" fmla="*/ 84 w 88"/>
                <a:gd name="T1" fmla="*/ 70 h 119"/>
                <a:gd name="T2" fmla="*/ 84 w 88"/>
                <a:gd name="T3" fmla="*/ 70 h 119"/>
                <a:gd name="T4" fmla="*/ 88 w 88"/>
                <a:gd name="T5" fmla="*/ 57 h 119"/>
                <a:gd name="T6" fmla="*/ 68 w 88"/>
                <a:gd name="T7" fmla="*/ 25 h 119"/>
                <a:gd name="T8" fmla="*/ 68 w 88"/>
                <a:gd name="T9" fmla="*/ 25 h 119"/>
                <a:gd name="T10" fmla="*/ 21 w 88"/>
                <a:gd name="T11" fmla="*/ 91 h 119"/>
                <a:gd name="T12" fmla="*/ 40 w 88"/>
                <a:gd name="T13" fmla="*/ 119 h 119"/>
                <a:gd name="T14" fmla="*/ 53 w 88"/>
                <a:gd name="T15" fmla="*/ 112 h 119"/>
                <a:gd name="T16" fmla="*/ 84 w 88"/>
                <a:gd name="T17" fmla="*/ 7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119">
                  <a:moveTo>
                    <a:pt x="84" y="70"/>
                  </a:moveTo>
                  <a:lnTo>
                    <a:pt x="84" y="70"/>
                  </a:lnTo>
                  <a:cubicBezTo>
                    <a:pt x="87" y="66"/>
                    <a:pt x="88" y="61"/>
                    <a:pt x="88" y="57"/>
                  </a:cubicBezTo>
                  <a:cubicBezTo>
                    <a:pt x="87" y="46"/>
                    <a:pt x="83" y="0"/>
                    <a:pt x="68" y="25"/>
                  </a:cubicBezTo>
                  <a:lnTo>
                    <a:pt x="68" y="25"/>
                  </a:lnTo>
                  <a:lnTo>
                    <a:pt x="21" y="91"/>
                  </a:lnTo>
                  <a:cubicBezTo>
                    <a:pt x="0" y="119"/>
                    <a:pt x="30" y="118"/>
                    <a:pt x="40" y="119"/>
                  </a:cubicBezTo>
                  <a:cubicBezTo>
                    <a:pt x="49" y="119"/>
                    <a:pt x="51" y="116"/>
                    <a:pt x="53" y="112"/>
                  </a:cubicBezTo>
                  <a:cubicBezTo>
                    <a:pt x="56" y="108"/>
                    <a:pt x="84" y="70"/>
                    <a:pt x="84" y="7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6" name="Freeform 11"/>
            <p:cNvSpPr>
              <a:spLocks/>
            </p:cNvSpPr>
            <p:nvPr userDrawn="1"/>
          </p:nvSpPr>
          <p:spPr bwMode="auto">
            <a:xfrm>
              <a:off x="3074987" y="5218113"/>
              <a:ext cx="2541587" cy="1619250"/>
            </a:xfrm>
            <a:custGeom>
              <a:avLst/>
              <a:gdLst>
                <a:gd name="T0" fmla="*/ 107 w 222"/>
                <a:gd name="T1" fmla="*/ 57 h 140"/>
                <a:gd name="T2" fmla="*/ 107 w 222"/>
                <a:gd name="T3" fmla="*/ 57 h 140"/>
                <a:gd name="T4" fmla="*/ 107 w 222"/>
                <a:gd name="T5" fmla="*/ 57 h 140"/>
                <a:gd name="T6" fmla="*/ 163 w 222"/>
                <a:gd name="T7" fmla="*/ 131 h 140"/>
                <a:gd name="T8" fmla="*/ 175 w 222"/>
                <a:gd name="T9" fmla="*/ 139 h 140"/>
                <a:gd name="T10" fmla="*/ 208 w 222"/>
                <a:gd name="T11" fmla="*/ 139 h 140"/>
                <a:gd name="T12" fmla="*/ 208 w 222"/>
                <a:gd name="T13" fmla="*/ 124 h 140"/>
                <a:gd name="T14" fmla="*/ 147 w 222"/>
                <a:gd name="T15" fmla="*/ 54 h 140"/>
                <a:gd name="T16" fmla="*/ 87 w 222"/>
                <a:gd name="T17" fmla="*/ 27 h 140"/>
                <a:gd name="T18" fmla="*/ 72 w 222"/>
                <a:gd name="T19" fmla="*/ 46 h 140"/>
                <a:gd name="T20" fmla="*/ 23 w 222"/>
                <a:gd name="T21" fmla="*/ 111 h 140"/>
                <a:gd name="T22" fmla="*/ 41 w 222"/>
                <a:gd name="T23" fmla="*/ 139 h 140"/>
                <a:gd name="T24" fmla="*/ 55 w 222"/>
                <a:gd name="T25" fmla="*/ 132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2" h="140">
                  <a:moveTo>
                    <a:pt x="107" y="57"/>
                  </a:moveTo>
                  <a:lnTo>
                    <a:pt x="107" y="57"/>
                  </a:lnTo>
                  <a:lnTo>
                    <a:pt x="107" y="57"/>
                  </a:lnTo>
                  <a:cubicBezTo>
                    <a:pt x="128" y="88"/>
                    <a:pt x="162" y="128"/>
                    <a:pt x="163" y="131"/>
                  </a:cubicBezTo>
                  <a:cubicBezTo>
                    <a:pt x="166" y="134"/>
                    <a:pt x="170" y="138"/>
                    <a:pt x="175" y="139"/>
                  </a:cubicBezTo>
                  <a:cubicBezTo>
                    <a:pt x="177" y="140"/>
                    <a:pt x="205" y="139"/>
                    <a:pt x="208" y="139"/>
                  </a:cubicBezTo>
                  <a:cubicBezTo>
                    <a:pt x="209" y="139"/>
                    <a:pt x="222" y="139"/>
                    <a:pt x="208" y="124"/>
                  </a:cubicBezTo>
                  <a:cubicBezTo>
                    <a:pt x="192" y="107"/>
                    <a:pt x="163" y="71"/>
                    <a:pt x="147" y="54"/>
                  </a:cubicBezTo>
                  <a:cubicBezTo>
                    <a:pt x="118" y="21"/>
                    <a:pt x="109" y="0"/>
                    <a:pt x="87" y="27"/>
                  </a:cubicBezTo>
                  <a:lnTo>
                    <a:pt x="72" y="46"/>
                  </a:lnTo>
                  <a:lnTo>
                    <a:pt x="23" y="111"/>
                  </a:lnTo>
                  <a:cubicBezTo>
                    <a:pt x="0" y="139"/>
                    <a:pt x="31" y="138"/>
                    <a:pt x="41" y="139"/>
                  </a:cubicBezTo>
                  <a:cubicBezTo>
                    <a:pt x="51" y="139"/>
                    <a:pt x="52" y="136"/>
                    <a:pt x="55" y="132"/>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28202000"/>
      </p:ext>
    </p:extLst>
  </p:cSld>
  <p:clrMap bg1="lt1" tx1="dk1" bg2="lt2" tx2="dk2" accent1="accent1" accent2="accent2" accent3="accent3" accent4="accent4" accent5="accent5" accent6="accent6" hlink="hlink" folHlink="folHlink"/>
  <p:sldLayoutIdLst>
    <p:sldLayoutId id="2147483681" r:id="rId1"/>
    <p:sldLayoutId id="2147483700" r:id="rId2"/>
    <p:sldLayoutId id="2147483694" r:id="rId3"/>
    <p:sldLayoutId id="2147483703" r:id="rId4"/>
    <p:sldLayoutId id="2147483704" r:id="rId5"/>
    <p:sldLayoutId id="2147483702" r:id="rId6"/>
    <p:sldLayoutId id="2147483701" r:id="rId7"/>
    <p:sldLayoutId id="2147483706" r:id="rId8"/>
    <p:sldLayoutId id="2147483689" r:id="rId9"/>
    <p:sldLayoutId id="2147483698" r:id="rId10"/>
    <p:sldLayoutId id="2147483708" r:id="rId11"/>
    <p:sldLayoutId id="2147483705" r:id="rId12"/>
    <p:sldLayoutId id="2147483707" r:id="rId13"/>
    <p:sldLayoutId id="2147483655" r:id="rId14"/>
    <p:sldLayoutId id="2147483712" r:id="rId15"/>
    <p:sldLayoutId id="2147483713" r:id="rId16"/>
    <p:sldLayoutId id="2147483714" r:id="rId17"/>
    <p:sldLayoutId id="2147483715"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hf hdr="0" ftr="0" dt="0"/>
  <p:txStyles>
    <p:titleStyle>
      <a:lvl1pPr algn="l" defTabSz="914400" rtl="0" eaLnBrk="1" latinLnBrk="0" hangingPunct="1">
        <a:spcBef>
          <a:spcPct val="0"/>
        </a:spcBef>
        <a:buNone/>
        <a:defRPr sz="3400" kern="1200" spc="-100" baseline="0">
          <a:solidFill>
            <a:schemeClr val="tx2">
              <a:lumMod val="75000"/>
            </a:schemeClr>
          </a:solidFill>
          <a:latin typeface="+mn-lt"/>
          <a:ea typeface="+mj-ea"/>
          <a:cs typeface="+mj-cs"/>
        </a:defRPr>
      </a:lvl1pPr>
    </p:titleStyle>
    <p:bodyStyle>
      <a:lvl1pPr marL="0" indent="0" algn="l" defTabSz="914400" rtl="0" eaLnBrk="1" latinLnBrk="0" hangingPunct="1">
        <a:lnSpc>
          <a:spcPct val="95000"/>
        </a:lnSpc>
        <a:spcBef>
          <a:spcPts val="0"/>
        </a:spcBef>
        <a:spcAft>
          <a:spcPts val="0"/>
        </a:spcAft>
        <a:buFont typeface="Franklin Gothic Book" pitchFamily="34" charset="0"/>
        <a:buNone/>
        <a:defRPr sz="2800" kern="1200">
          <a:solidFill>
            <a:schemeClr val="tx1">
              <a:lumMod val="65000"/>
              <a:lumOff val="35000"/>
            </a:schemeClr>
          </a:solidFill>
          <a:latin typeface="+mn-lt"/>
          <a:ea typeface="+mn-ea"/>
          <a:cs typeface="+mn-cs"/>
        </a:defRPr>
      </a:lvl1pPr>
      <a:lvl2pPr marL="0" indent="0" algn="l" defTabSz="914400" rtl="0" eaLnBrk="1" latinLnBrk="0" hangingPunct="1">
        <a:lnSpc>
          <a:spcPct val="95000"/>
        </a:lnSpc>
        <a:spcBef>
          <a:spcPts val="0"/>
        </a:spcBef>
        <a:spcAft>
          <a:spcPts val="800"/>
        </a:spcAft>
        <a:buFont typeface="Arial" pitchFamily="34" charset="0"/>
        <a:buNone/>
        <a:defRPr sz="2400" kern="1200">
          <a:solidFill>
            <a:schemeClr val="tx1">
              <a:lumMod val="65000"/>
              <a:lumOff val="35000"/>
            </a:schemeClr>
          </a:solidFill>
          <a:latin typeface="+mn-lt"/>
          <a:ea typeface="+mn-ea"/>
          <a:cs typeface="+mn-cs"/>
        </a:defRPr>
      </a:lvl2pPr>
      <a:lvl3pPr marL="228600" indent="-228600" algn="l" defTabSz="914400" rtl="0" eaLnBrk="1" latinLnBrk="0" hangingPunct="1">
        <a:lnSpc>
          <a:spcPct val="95000"/>
        </a:lnSpc>
        <a:spcBef>
          <a:spcPts val="1200"/>
        </a:spcBef>
        <a:spcAft>
          <a:spcPts val="200"/>
        </a:spcAft>
        <a:buFont typeface="Arial" pitchFamily="34" charset="0"/>
        <a:buChar char=" "/>
        <a:defRPr sz="2000" kern="1200">
          <a:solidFill>
            <a:schemeClr val="tx1">
              <a:lumMod val="65000"/>
              <a:lumOff val="35000"/>
            </a:schemeClr>
          </a:solidFill>
          <a:latin typeface="+mn-lt"/>
          <a:ea typeface="+mn-ea"/>
          <a:cs typeface="+mn-cs"/>
        </a:defRPr>
      </a:lvl3pPr>
      <a:lvl4pPr marL="400050" indent="-171450" algn="l" defTabSz="914400" rtl="0" eaLnBrk="1" latinLnBrk="0" hangingPunct="1">
        <a:lnSpc>
          <a:spcPct val="95000"/>
        </a:lnSpc>
        <a:spcBef>
          <a:spcPts val="400"/>
        </a:spcBef>
        <a:spcAft>
          <a:spcPts val="400"/>
        </a:spcAft>
        <a:buFont typeface="Arial" pitchFamily="34" charset="0"/>
        <a:buChar char="•"/>
        <a:defRPr sz="1700" kern="1200">
          <a:solidFill>
            <a:schemeClr val="tx1">
              <a:lumMod val="65000"/>
              <a:lumOff val="35000"/>
            </a:schemeClr>
          </a:solidFill>
          <a:latin typeface="+mn-lt"/>
          <a:ea typeface="+mn-ea"/>
          <a:cs typeface="+mn-cs"/>
        </a:defRPr>
      </a:lvl4pPr>
      <a:lvl5pPr marL="0" indent="0" algn="l" defTabSz="914400" rtl="0" eaLnBrk="1" latinLnBrk="0" hangingPunct="1">
        <a:lnSpc>
          <a:spcPct val="90000"/>
        </a:lnSpc>
        <a:spcBef>
          <a:spcPts val="0"/>
        </a:spcBef>
        <a:spcAft>
          <a:spcPts val="0"/>
        </a:spcAft>
        <a:buFontTx/>
        <a:buNone/>
        <a:defRPr sz="2400" kern="1200">
          <a:solidFill>
            <a:schemeClr val="accent3"/>
          </a:solidFill>
          <a:latin typeface="+mn-lt"/>
          <a:ea typeface="+mn-ea"/>
          <a:cs typeface="+mn-cs"/>
        </a:defRPr>
      </a:lvl5pPr>
      <a:lvl6pPr marL="288925" indent="-169863" algn="l" defTabSz="914400" rtl="0" eaLnBrk="1" latinLnBrk="0" hangingPunct="1">
        <a:lnSpc>
          <a:spcPct val="90000"/>
        </a:lnSpc>
        <a:spcBef>
          <a:spcPts val="200"/>
        </a:spcBef>
        <a:buFont typeface="Arial" pitchFamily="34" charset="0"/>
        <a:buChar char="•"/>
        <a:defRPr sz="2200" kern="1200">
          <a:solidFill>
            <a:schemeClr val="tx1">
              <a:lumMod val="65000"/>
              <a:lumOff val="35000"/>
            </a:schemeClr>
          </a:solidFill>
          <a:latin typeface="+mn-lt"/>
          <a:ea typeface="+mn-ea"/>
          <a:cs typeface="+mn-cs"/>
        </a:defRPr>
      </a:lvl6pPr>
      <a:lvl7pPr marL="457200" indent="-168275" algn="l" defTabSz="914400" rtl="0" eaLnBrk="1" latinLnBrk="0" hangingPunct="1">
        <a:lnSpc>
          <a:spcPct val="90000"/>
        </a:lnSpc>
        <a:spcBef>
          <a:spcPts val="200"/>
        </a:spcBef>
        <a:buFont typeface="Arial" pitchFamily="34" charset="0"/>
        <a:buChar char="•"/>
        <a:defRPr sz="2000" kern="1200" baseline="0">
          <a:solidFill>
            <a:schemeClr val="tx1">
              <a:lumMod val="65000"/>
              <a:lumOff val="35000"/>
            </a:schemeClr>
          </a:solidFill>
          <a:latin typeface="+mn-lt"/>
          <a:ea typeface="+mn-ea"/>
          <a:cs typeface="+mn-cs"/>
        </a:defRPr>
      </a:lvl7pPr>
      <a:lvl8pPr marL="625475" indent="-168275" algn="l" defTabSz="914400" rtl="0" eaLnBrk="1" latinLnBrk="0" hangingPunct="1">
        <a:lnSpc>
          <a:spcPct val="90000"/>
        </a:lnSpc>
        <a:spcBef>
          <a:spcPts val="200"/>
        </a:spcBef>
        <a:buFont typeface="Arial" pitchFamily="34" charset="0"/>
        <a:buChar char="•"/>
        <a:defRPr sz="1800" kern="1200">
          <a:solidFill>
            <a:schemeClr val="bg2">
              <a:lumMod val="75000"/>
            </a:schemeClr>
          </a:solidFill>
          <a:latin typeface="+mn-lt"/>
          <a:ea typeface="+mn-ea"/>
          <a:cs typeface="+mn-cs"/>
        </a:defRPr>
      </a:lvl8pPr>
      <a:lvl9pPr marL="804863" indent="-179388" algn="l" defTabSz="914400" rtl="0" eaLnBrk="1" latinLnBrk="0" hangingPunct="1">
        <a:lnSpc>
          <a:spcPct val="90000"/>
        </a:lnSpc>
        <a:spcBef>
          <a:spcPts val="400"/>
        </a:spcBef>
        <a:buFont typeface="Arial" pitchFamily="34" charset="0"/>
        <a:buChar char="•"/>
        <a:defRPr sz="1600" kern="1200" baseline="0">
          <a:solidFill>
            <a:schemeClr val="bg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home.howstuffworks.com/smart-home.htm" TargetMode="External"/><Relationship Id="rId4" Type="http://schemas.openxmlformats.org/officeDocument/2006/relationships/hyperlink" Target="http://blog.bosch-si.com/categories/manufacturing/2013/02/iot-and-predictive-maintenance/" TargetMode="External"/><Relationship Id="rId5" Type="http://schemas.openxmlformats.org/officeDocument/2006/relationships/hyperlink" Target="http://www.slideshare.net/designswarm/the-internet-of-things-for-the-tourism-cultural-industries" TargetMode="External"/><Relationship Id="rId6" Type="http://schemas.openxmlformats.org/officeDocument/2006/relationships/image" Target="../media/image42.png"/><Relationship Id="rId7" Type="http://schemas.openxmlformats.org/officeDocument/2006/relationships/image" Target="../media/image43.png"/><Relationship Id="rId8"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hyperlink" Target="http://www.smartcities.info/" TargetMode="External"/><Relationship Id="rId8" Type="http://schemas.openxmlformats.org/officeDocument/2006/relationships/hyperlink" Target="http://www.forbes.com/sites/85broads/2014/03/26/4-ways-the-internet-of-things-is-transforming-healthcare/" TargetMode="External"/><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hyperlink" Target="http://www.industryweek.com/technology/dawn-smart-factory" TargetMode="External"/><Relationship Id="rId9" Type="http://schemas.openxmlformats.org/officeDocument/2006/relationships/hyperlink" Target="http://www.totalcustomer.org/2014/03/10/infographic-internet-retail-supply-chain/" TargetMode="External"/><Relationship Id="rId10" Type="http://schemas.openxmlformats.org/officeDocument/2006/relationships/hyperlink" Target="http://www.bigdata-startups.com/BigData-startup/john-deere-revolutionizing-farming-big-data/" TargetMode="External"/><Relationship Id="rId11" Type="http://schemas.openxmlformats.org/officeDocument/2006/relationships/hyperlink" Target="http://gigaom.com/2013/04/10/garbage-in-data-out-enevo-gets-funding-for-its-smart-waste-services/" TargetMode="External"/><Relationship Id="rId1" Type="http://schemas.openxmlformats.org/officeDocument/2006/relationships/slideLayout" Target="../slideLayouts/slideLayout6.xml"/><Relationship Id="rId2" Type="http://schemas.openxmlformats.org/officeDocument/2006/relationships/hyperlink" Target="https://en.wikipedia.org/wiki/Machine_to_machin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opentsdb.net/" TargetMode="External"/><Relationship Id="rId3" Type="http://schemas.openxmlformats.org/officeDocument/2006/relationships/hyperlink" Target="https://github.com/mapr-demos/opentsdb"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57.png"/><Relationship Id="rId3" Type="http://schemas.openxmlformats.org/officeDocument/2006/relationships/hyperlink" Target="http://opentsdb.net/overview.html"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opentsdb.net/docs/build/html/user_guide/utilities/tcollector.html" TargetMode="External"/><Relationship Id="rId4" Type="http://schemas.openxmlformats.org/officeDocument/2006/relationships/hyperlink" Target="https://github.com/OpenTSDB/tcollector/tree/master/collectors/0" TargetMode="External"/><Relationship Id="rId5" Type="http://schemas.openxmlformats.org/officeDocument/2006/relationships/image" Target="../media/image58.png"/><Relationship Id="rId1" Type="http://schemas.openxmlformats.org/officeDocument/2006/relationships/slideLayout" Target="../slideLayouts/slideLayout18.xml"/><Relationship Id="rId2" Type="http://schemas.openxmlformats.org/officeDocument/2006/relationships/notesSlide" Target="../notesSlides/notesSlide6.xml"/></Relationships>
</file>

<file path=ppt/slides/_rels/slide24.xml.rels><?xml version="1.0" encoding="UTF-8" standalone="yes"?>
<Relationships xmlns="http://schemas.openxmlformats.org/package/2006/relationships"><Relationship Id="rId3" Type="http://schemas.openxmlformats.org/officeDocument/2006/relationships/hyperlink" Target="http://opentsdb.net/docs/build/html/user_guide/cli/index.html" TargetMode="External"/><Relationship Id="rId4" Type="http://schemas.openxmlformats.org/officeDocument/2006/relationships/hyperlink" Target="https://github.com/OpenTSDB/asynchbase/" TargetMode="External"/><Relationship Id="rId5" Type="http://schemas.openxmlformats.org/officeDocument/2006/relationships/hyperlink" Target="https://github.com/Ticketmaster/metrilyx-2.0" TargetMode="External"/><Relationship Id="rId6" Type="http://schemas.openxmlformats.org/officeDocument/2006/relationships/hyperlink" Target="http://grafana.org/" TargetMode="External"/><Relationship Id="rId7" Type="http://schemas.openxmlformats.org/officeDocument/2006/relationships/image" Target="../media/image59.png"/><Relationship Id="rId8" Type="http://schemas.openxmlformats.org/officeDocument/2006/relationships/image" Target="../media/image60.png"/><Relationship Id="rId1" Type="http://schemas.openxmlformats.org/officeDocument/2006/relationships/slideLayout" Target="../slideLayouts/slideLayout18.xml"/><Relationship Id="rId2" Type="http://schemas.openxmlformats.org/officeDocument/2006/relationships/hyperlink" Target="http://opentsdb.net/docs/build/html/api_http/index.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s://github.com/mapr-demos/opentsdb"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hyperlink" Target="http://influxdb.com/"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29.xml.rels><?xml version="1.0" encoding="UTF-8" standalone="yes"?>
<Relationships xmlns="http://schemas.openxmlformats.org/package/2006/relationships"><Relationship Id="rId3" Type="http://schemas.openxmlformats.org/officeDocument/2006/relationships/image" Target="../media/image61.emf"/><Relationship Id="rId4" Type="http://schemas.openxmlformats.org/officeDocument/2006/relationships/image" Target="../media/image62.emf"/><Relationship Id="rId5" Type="http://schemas.openxmlformats.org/officeDocument/2006/relationships/image" Target="../media/image63.emf"/><Relationship Id="rId6" Type="http://schemas.openxmlformats.org/officeDocument/2006/relationships/image" Target="../media/image64.emf"/><Relationship Id="rId7" Type="http://schemas.openxmlformats.org/officeDocument/2006/relationships/image" Target="../media/image65.png"/><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4" Type="http://schemas.microsoft.com/office/2007/relationships/hdphoto" Target="../media/hdphoto2.wdp"/><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13.png"/><Relationship Id="rId8" Type="http://schemas.openxmlformats.org/officeDocument/2006/relationships/image" Target="../media/image14.png"/><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6.xml.rels><?xml version="1.0" encoding="UTF-8" standalone="yes"?>
<Relationships xmlns="http://schemas.openxmlformats.org/package/2006/relationships"><Relationship Id="rId9" Type="http://schemas.openxmlformats.org/officeDocument/2006/relationships/image" Target="../media/image21.png"/><Relationship Id="rId20" Type="http://schemas.openxmlformats.org/officeDocument/2006/relationships/image" Target="../media/image32.png"/><Relationship Id="rId21" Type="http://schemas.openxmlformats.org/officeDocument/2006/relationships/image" Target="../media/image33.png"/><Relationship Id="rId22" Type="http://schemas.openxmlformats.org/officeDocument/2006/relationships/image" Target="../media/image34.png"/><Relationship Id="rId23" Type="http://schemas.openxmlformats.org/officeDocument/2006/relationships/image" Target="../media/image35.png"/><Relationship Id="rId24" Type="http://schemas.openxmlformats.org/officeDocument/2006/relationships/image" Target="../media/image36.png"/><Relationship Id="rId25" Type="http://schemas.openxmlformats.org/officeDocument/2006/relationships/image" Target="../media/image37.png"/><Relationship Id="rId10" Type="http://schemas.openxmlformats.org/officeDocument/2006/relationships/image" Target="../media/image22.png"/><Relationship Id="rId11" Type="http://schemas.openxmlformats.org/officeDocument/2006/relationships/image" Target="../media/image23.png"/><Relationship Id="rId12" Type="http://schemas.openxmlformats.org/officeDocument/2006/relationships/image" Target="../media/image24.png"/><Relationship Id="rId13" Type="http://schemas.openxmlformats.org/officeDocument/2006/relationships/image" Target="../media/image25.png"/><Relationship Id="rId14" Type="http://schemas.openxmlformats.org/officeDocument/2006/relationships/image" Target="../media/image26.png"/><Relationship Id="rId15" Type="http://schemas.openxmlformats.org/officeDocument/2006/relationships/image" Target="../media/image27.png"/><Relationship Id="rId16" Type="http://schemas.openxmlformats.org/officeDocument/2006/relationships/image" Target="../media/image28.png"/><Relationship Id="rId17" Type="http://schemas.openxmlformats.org/officeDocument/2006/relationships/image" Target="../media/image29.png"/><Relationship Id="rId18" Type="http://schemas.openxmlformats.org/officeDocument/2006/relationships/image" Target="../media/image30.png"/><Relationship Id="rId19" Type="http://schemas.openxmlformats.org/officeDocument/2006/relationships/image" Target="../media/image31.png"/><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hyperlink" Target="http://quantifiedself.com/" TargetMode="External"/><Relationship Id="rId7" Type="http://schemas.openxmlformats.org/officeDocument/2006/relationships/hyperlink" Target="http://www.crunchwear.com/smart-jacket-turns-cyborg/" TargetMode="External"/><Relationship Id="rId8" Type="http://schemas.openxmlformats.org/officeDocument/2006/relationships/hyperlink" Target="http://www.wired.com/2014/08/viv/" TargetMode="External"/><Relationship Id="rId1" Type="http://schemas.openxmlformats.org/officeDocument/2006/relationships/slideLayout" Target="../slideLayouts/slideLayout6.xml"/><Relationship Id="rId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559838" y="4060954"/>
            <a:ext cx="11244813" cy="648896"/>
          </a:xfrm>
        </p:spPr>
        <p:txBody>
          <a:bodyPr/>
          <a:lstStyle/>
          <a:p>
            <a:r>
              <a:rPr lang="en-US" dirty="0" smtClean="0"/>
              <a:t>Alexander </a:t>
            </a:r>
            <a:r>
              <a:rPr lang="en-US" dirty="0" err="1" smtClean="0"/>
              <a:t>Thamm</a:t>
            </a:r>
            <a:r>
              <a:rPr lang="en-US" dirty="0" smtClean="0"/>
              <a:t> Summer Event 2014</a:t>
            </a:r>
            <a:endParaRPr lang="en-US" dirty="0"/>
          </a:p>
        </p:txBody>
      </p:sp>
      <p:sp>
        <p:nvSpPr>
          <p:cNvPr id="6" name="Subtitle 5"/>
          <p:cNvSpPr>
            <a:spLocks noGrp="1"/>
          </p:cNvSpPr>
          <p:nvPr>
            <p:ph type="body" sz="quarter" idx="11"/>
          </p:nvPr>
        </p:nvSpPr>
        <p:spPr/>
        <p:txBody>
          <a:bodyPr/>
          <a:lstStyle/>
          <a:p>
            <a:r>
              <a:rPr lang="en-US" dirty="0" smtClean="0"/>
              <a:t>Michael Hausenblas, Chief Data Engineer</a:t>
            </a:r>
            <a:endParaRPr lang="en-US" dirty="0"/>
          </a:p>
        </p:txBody>
      </p:sp>
      <p:sp>
        <p:nvSpPr>
          <p:cNvPr id="2" name="Text Placeholder 1"/>
          <p:cNvSpPr>
            <a:spLocks noGrp="1"/>
          </p:cNvSpPr>
          <p:nvPr>
            <p:ph type="body" sz="quarter" idx="12"/>
          </p:nvPr>
        </p:nvSpPr>
        <p:spPr/>
        <p:txBody>
          <a:bodyPr/>
          <a:lstStyle/>
          <a:p>
            <a:r>
              <a:rPr lang="en-US" dirty="0" smtClean="0"/>
              <a:t>September </a:t>
            </a:r>
            <a:r>
              <a:rPr lang="en-US" dirty="0" smtClean="0"/>
              <a:t>2014</a:t>
            </a:r>
            <a:endParaRPr lang="en-US" dirty="0"/>
          </a:p>
        </p:txBody>
      </p:sp>
    </p:spTree>
    <p:extLst>
      <p:ext uri="{BB962C8B-B14F-4D97-AF65-F5344CB8AC3E}">
        <p14:creationId xmlns:p14="http://schemas.microsoft.com/office/powerpoint/2010/main" val="6254639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a:r>
            <a:r>
              <a:rPr lang="en-US" dirty="0" smtClean="0"/>
              <a:t>ategorization &amp; use cases: Group IoT</a:t>
            </a:r>
            <a:endParaRPr lang="en-US" dirty="0"/>
          </a:p>
        </p:txBody>
      </p:sp>
      <p:sp>
        <p:nvSpPr>
          <p:cNvPr id="5" name="Content Placeholder 4"/>
          <p:cNvSpPr>
            <a:spLocks noGrp="1"/>
          </p:cNvSpPr>
          <p:nvPr>
            <p:ph idx="1"/>
          </p:nvPr>
        </p:nvSpPr>
        <p:spPr>
          <a:xfrm>
            <a:off x="385762" y="1393948"/>
            <a:ext cx="7551738" cy="1821011"/>
          </a:xfrm>
        </p:spPr>
        <p:txBody>
          <a:bodyPr/>
          <a:lstStyle/>
          <a:p>
            <a:pPr algn="just">
              <a:lnSpc>
                <a:spcPct val="150000"/>
              </a:lnSpc>
            </a:pPr>
            <a:r>
              <a:rPr lang="en-US" sz="2000" dirty="0" smtClean="0"/>
              <a:t>Focuses </a:t>
            </a:r>
            <a:r>
              <a:rPr lang="en-US" sz="2000" dirty="0"/>
              <a:t>on a </a:t>
            </a:r>
            <a:r>
              <a:rPr lang="en-US" sz="2000" i="1" dirty="0" smtClean="0"/>
              <a:t>small </a:t>
            </a:r>
            <a:r>
              <a:rPr lang="en-US" sz="2000" i="1" dirty="0"/>
              <a:t>group of people</a:t>
            </a:r>
            <a:r>
              <a:rPr lang="en-US" sz="2000" dirty="0"/>
              <a:t>, for example a family in the context of a smart </a:t>
            </a:r>
            <a:r>
              <a:rPr lang="en-US" sz="2000" dirty="0" smtClean="0"/>
              <a:t>home where the </a:t>
            </a:r>
            <a:r>
              <a:rPr lang="en-US" sz="2000" dirty="0"/>
              <a:t>deployed sensors </a:t>
            </a:r>
            <a:r>
              <a:rPr lang="en-US" sz="2000" dirty="0" smtClean="0"/>
              <a:t>capture </a:t>
            </a:r>
            <a:r>
              <a:rPr lang="en-US" sz="2000" dirty="0"/>
              <a:t>temperature and lighting conditions for optimal </a:t>
            </a:r>
            <a:r>
              <a:rPr lang="en-US" sz="2000" dirty="0" smtClean="0"/>
              <a:t>comfort. One </a:t>
            </a:r>
            <a:r>
              <a:rPr lang="en-US" sz="2000" dirty="0"/>
              <a:t>of the most challenging areas and yet early days</a:t>
            </a:r>
            <a:r>
              <a:rPr lang="en-US" sz="2000" dirty="0" smtClean="0"/>
              <a:t>.</a:t>
            </a:r>
          </a:p>
        </p:txBody>
      </p:sp>
      <p:pic>
        <p:nvPicPr>
          <p:cNvPr id="6" name="Picture 5"/>
          <p:cNvPicPr>
            <a:picLocks noChangeAspect="1"/>
          </p:cNvPicPr>
          <p:nvPr/>
        </p:nvPicPr>
        <p:blipFill>
          <a:blip r:embed="rId2"/>
          <a:stretch>
            <a:fillRect/>
          </a:stretch>
        </p:blipFill>
        <p:spPr>
          <a:xfrm>
            <a:off x="8661400" y="1254736"/>
            <a:ext cx="2997200" cy="1835432"/>
          </a:xfrm>
          <a:prstGeom prst="rect">
            <a:avLst/>
          </a:prstGeom>
        </p:spPr>
      </p:pic>
      <p:sp>
        <p:nvSpPr>
          <p:cNvPr id="7" name="Parallelogram 7"/>
          <p:cNvSpPr/>
          <p:nvPr/>
        </p:nvSpPr>
        <p:spPr>
          <a:xfrm>
            <a:off x="10199160" y="1325034"/>
            <a:ext cx="1359959" cy="804333"/>
          </a:xfrm>
          <a:custGeom>
            <a:avLst/>
            <a:gdLst>
              <a:gd name="connsiteX0" fmla="*/ 0 w 922867"/>
              <a:gd name="connsiteY0" fmla="*/ 469900 h 469900"/>
              <a:gd name="connsiteX1" fmla="*/ 117475 w 922867"/>
              <a:gd name="connsiteY1" fmla="*/ 0 h 469900"/>
              <a:gd name="connsiteX2" fmla="*/ 922867 w 922867"/>
              <a:gd name="connsiteY2" fmla="*/ 0 h 469900"/>
              <a:gd name="connsiteX3" fmla="*/ 805392 w 922867"/>
              <a:gd name="connsiteY3" fmla="*/ 469900 h 469900"/>
              <a:gd name="connsiteX4" fmla="*/ 0 w 922867"/>
              <a:gd name="connsiteY4" fmla="*/ 469900 h 469900"/>
              <a:gd name="connsiteX0" fmla="*/ 290312 w 1213179"/>
              <a:gd name="connsiteY0" fmla="*/ 778933 h 778933"/>
              <a:gd name="connsiteX1" fmla="*/ 2446 w 1213179"/>
              <a:gd name="connsiteY1" fmla="*/ 0 h 778933"/>
              <a:gd name="connsiteX2" fmla="*/ 407787 w 1213179"/>
              <a:gd name="connsiteY2" fmla="*/ 309033 h 778933"/>
              <a:gd name="connsiteX3" fmla="*/ 1213179 w 1213179"/>
              <a:gd name="connsiteY3" fmla="*/ 309033 h 778933"/>
              <a:gd name="connsiteX4" fmla="*/ 1095704 w 1213179"/>
              <a:gd name="connsiteY4" fmla="*/ 778933 h 778933"/>
              <a:gd name="connsiteX5" fmla="*/ 290312 w 1213179"/>
              <a:gd name="connsiteY5" fmla="*/ 778933 h 778933"/>
              <a:gd name="connsiteX0" fmla="*/ 25490 w 1219290"/>
              <a:gd name="connsiteY0" fmla="*/ 812800 h 812800"/>
              <a:gd name="connsiteX1" fmla="*/ 8557 w 1219290"/>
              <a:gd name="connsiteY1" fmla="*/ 0 h 812800"/>
              <a:gd name="connsiteX2" fmla="*/ 413898 w 1219290"/>
              <a:gd name="connsiteY2" fmla="*/ 309033 h 812800"/>
              <a:gd name="connsiteX3" fmla="*/ 1219290 w 1219290"/>
              <a:gd name="connsiteY3" fmla="*/ 309033 h 812800"/>
              <a:gd name="connsiteX4" fmla="*/ 1101815 w 1219290"/>
              <a:gd name="connsiteY4" fmla="*/ 778933 h 812800"/>
              <a:gd name="connsiteX5" fmla="*/ 25490 w 1219290"/>
              <a:gd name="connsiteY5" fmla="*/ 812800 h 812800"/>
              <a:gd name="connsiteX0" fmla="*/ 25490 w 1436249"/>
              <a:gd name="connsiteY0" fmla="*/ 812800 h 863600"/>
              <a:gd name="connsiteX1" fmla="*/ 8557 w 1436249"/>
              <a:gd name="connsiteY1" fmla="*/ 0 h 863600"/>
              <a:gd name="connsiteX2" fmla="*/ 413898 w 1436249"/>
              <a:gd name="connsiteY2" fmla="*/ 309033 h 863600"/>
              <a:gd name="connsiteX3" fmla="*/ 1219290 w 1436249"/>
              <a:gd name="connsiteY3" fmla="*/ 309033 h 863600"/>
              <a:gd name="connsiteX4" fmla="*/ 1436249 w 1436249"/>
              <a:gd name="connsiteY4" fmla="*/ 863600 h 863600"/>
              <a:gd name="connsiteX5" fmla="*/ 25490 w 1436249"/>
              <a:gd name="connsiteY5" fmla="*/ 812800 h 863600"/>
              <a:gd name="connsiteX0" fmla="*/ 25490 w 1436249"/>
              <a:gd name="connsiteY0" fmla="*/ 812800 h 863600"/>
              <a:gd name="connsiteX1" fmla="*/ 8557 w 1436249"/>
              <a:gd name="connsiteY1" fmla="*/ 0 h 863600"/>
              <a:gd name="connsiteX2" fmla="*/ 413898 w 1436249"/>
              <a:gd name="connsiteY2" fmla="*/ 309033 h 863600"/>
              <a:gd name="connsiteX3" fmla="*/ 1320890 w 1436249"/>
              <a:gd name="connsiteY3" fmla="*/ 110066 h 863600"/>
              <a:gd name="connsiteX4" fmla="*/ 1436249 w 1436249"/>
              <a:gd name="connsiteY4" fmla="*/ 863600 h 863600"/>
              <a:gd name="connsiteX5" fmla="*/ 25490 w 1436249"/>
              <a:gd name="connsiteY5" fmla="*/ 812800 h 863600"/>
              <a:gd name="connsiteX0" fmla="*/ 25490 w 1436249"/>
              <a:gd name="connsiteY0" fmla="*/ 812800 h 863600"/>
              <a:gd name="connsiteX1" fmla="*/ 8557 w 1436249"/>
              <a:gd name="connsiteY1" fmla="*/ 0 h 863600"/>
              <a:gd name="connsiteX2" fmla="*/ 566298 w 1436249"/>
              <a:gd name="connsiteY2" fmla="*/ 50799 h 863600"/>
              <a:gd name="connsiteX3" fmla="*/ 1320890 w 1436249"/>
              <a:gd name="connsiteY3" fmla="*/ 110066 h 863600"/>
              <a:gd name="connsiteX4" fmla="*/ 1436249 w 1436249"/>
              <a:gd name="connsiteY4" fmla="*/ 863600 h 863600"/>
              <a:gd name="connsiteX5" fmla="*/ 25490 w 1436249"/>
              <a:gd name="connsiteY5" fmla="*/ 812800 h 863600"/>
              <a:gd name="connsiteX0" fmla="*/ 21611 w 1436604"/>
              <a:gd name="connsiteY0" fmla="*/ 838200 h 863600"/>
              <a:gd name="connsiteX1" fmla="*/ 8912 w 1436604"/>
              <a:gd name="connsiteY1" fmla="*/ 0 h 863600"/>
              <a:gd name="connsiteX2" fmla="*/ 566653 w 1436604"/>
              <a:gd name="connsiteY2" fmla="*/ 50799 h 863600"/>
              <a:gd name="connsiteX3" fmla="*/ 1321245 w 1436604"/>
              <a:gd name="connsiteY3" fmla="*/ 110066 h 863600"/>
              <a:gd name="connsiteX4" fmla="*/ 1436604 w 1436604"/>
              <a:gd name="connsiteY4" fmla="*/ 863600 h 863600"/>
              <a:gd name="connsiteX5" fmla="*/ 21611 w 1436604"/>
              <a:gd name="connsiteY5" fmla="*/ 838200 h 863600"/>
              <a:gd name="connsiteX0" fmla="*/ 24803 w 1439796"/>
              <a:gd name="connsiteY0" fmla="*/ 838200 h 863600"/>
              <a:gd name="connsiteX1" fmla="*/ 12104 w 1439796"/>
              <a:gd name="connsiteY1" fmla="*/ 0 h 863600"/>
              <a:gd name="connsiteX2" fmla="*/ 569845 w 1439796"/>
              <a:gd name="connsiteY2" fmla="*/ 50799 h 863600"/>
              <a:gd name="connsiteX3" fmla="*/ 1324437 w 1439796"/>
              <a:gd name="connsiteY3" fmla="*/ 110066 h 863600"/>
              <a:gd name="connsiteX4" fmla="*/ 1439796 w 1439796"/>
              <a:gd name="connsiteY4" fmla="*/ 863600 h 863600"/>
              <a:gd name="connsiteX5" fmla="*/ 24803 w 1439796"/>
              <a:gd name="connsiteY5" fmla="*/ 838200 h 863600"/>
              <a:gd name="connsiteX0" fmla="*/ 26851 w 1441844"/>
              <a:gd name="connsiteY0" fmla="*/ 838200 h 863600"/>
              <a:gd name="connsiteX1" fmla="*/ 14152 w 1441844"/>
              <a:gd name="connsiteY1" fmla="*/ 0 h 863600"/>
              <a:gd name="connsiteX2" fmla="*/ 571893 w 1441844"/>
              <a:gd name="connsiteY2" fmla="*/ 50799 h 863600"/>
              <a:gd name="connsiteX3" fmla="*/ 1326485 w 1441844"/>
              <a:gd name="connsiteY3" fmla="*/ 110066 h 863600"/>
              <a:gd name="connsiteX4" fmla="*/ 1441844 w 1441844"/>
              <a:gd name="connsiteY4" fmla="*/ 863600 h 863600"/>
              <a:gd name="connsiteX5" fmla="*/ 26851 w 1441844"/>
              <a:gd name="connsiteY5" fmla="*/ 838200 h 863600"/>
              <a:gd name="connsiteX0" fmla="*/ 17368 w 1432361"/>
              <a:gd name="connsiteY0" fmla="*/ 838200 h 863600"/>
              <a:gd name="connsiteX1" fmla="*/ 17369 w 1432361"/>
              <a:gd name="connsiteY1" fmla="*/ 0 h 863600"/>
              <a:gd name="connsiteX2" fmla="*/ 562410 w 1432361"/>
              <a:gd name="connsiteY2" fmla="*/ 50799 h 863600"/>
              <a:gd name="connsiteX3" fmla="*/ 1317002 w 1432361"/>
              <a:gd name="connsiteY3" fmla="*/ 110066 h 863600"/>
              <a:gd name="connsiteX4" fmla="*/ 1432361 w 1432361"/>
              <a:gd name="connsiteY4" fmla="*/ 863600 h 863600"/>
              <a:gd name="connsiteX5" fmla="*/ 17368 w 1432361"/>
              <a:gd name="connsiteY5" fmla="*/ 838200 h 863600"/>
              <a:gd name="connsiteX0" fmla="*/ 4777 w 1419770"/>
              <a:gd name="connsiteY0" fmla="*/ 838200 h 863600"/>
              <a:gd name="connsiteX1" fmla="*/ 4778 w 1419770"/>
              <a:gd name="connsiteY1" fmla="*/ 0 h 863600"/>
              <a:gd name="connsiteX2" fmla="*/ 549819 w 1419770"/>
              <a:gd name="connsiteY2" fmla="*/ 50799 h 863600"/>
              <a:gd name="connsiteX3" fmla="*/ 1304411 w 1419770"/>
              <a:gd name="connsiteY3" fmla="*/ 110066 h 863600"/>
              <a:gd name="connsiteX4" fmla="*/ 1419770 w 1419770"/>
              <a:gd name="connsiteY4" fmla="*/ 863600 h 863600"/>
              <a:gd name="connsiteX5" fmla="*/ 4777 w 1419770"/>
              <a:gd name="connsiteY5" fmla="*/ 838200 h 863600"/>
              <a:gd name="connsiteX0" fmla="*/ 4777 w 1381670"/>
              <a:gd name="connsiteY0" fmla="*/ 838200 h 838200"/>
              <a:gd name="connsiteX1" fmla="*/ 4778 w 1381670"/>
              <a:gd name="connsiteY1" fmla="*/ 0 h 838200"/>
              <a:gd name="connsiteX2" fmla="*/ 549819 w 1381670"/>
              <a:gd name="connsiteY2" fmla="*/ 50799 h 838200"/>
              <a:gd name="connsiteX3" fmla="*/ 1304411 w 1381670"/>
              <a:gd name="connsiteY3" fmla="*/ 110066 h 838200"/>
              <a:gd name="connsiteX4" fmla="*/ 1381670 w 1381670"/>
              <a:gd name="connsiteY4" fmla="*/ 821266 h 838200"/>
              <a:gd name="connsiteX5" fmla="*/ 4777 w 1381670"/>
              <a:gd name="connsiteY5" fmla="*/ 838200 h 838200"/>
              <a:gd name="connsiteX0" fmla="*/ 4777 w 1407070"/>
              <a:gd name="connsiteY0" fmla="*/ 838200 h 846666"/>
              <a:gd name="connsiteX1" fmla="*/ 4778 w 1407070"/>
              <a:gd name="connsiteY1" fmla="*/ 0 h 846666"/>
              <a:gd name="connsiteX2" fmla="*/ 549819 w 1407070"/>
              <a:gd name="connsiteY2" fmla="*/ 50799 h 846666"/>
              <a:gd name="connsiteX3" fmla="*/ 1304411 w 1407070"/>
              <a:gd name="connsiteY3" fmla="*/ 110066 h 846666"/>
              <a:gd name="connsiteX4" fmla="*/ 1407070 w 1407070"/>
              <a:gd name="connsiteY4" fmla="*/ 846666 h 846666"/>
              <a:gd name="connsiteX5" fmla="*/ 4777 w 1407070"/>
              <a:gd name="connsiteY5" fmla="*/ 838200 h 846666"/>
              <a:gd name="connsiteX0" fmla="*/ 4777 w 1390137"/>
              <a:gd name="connsiteY0" fmla="*/ 838200 h 838200"/>
              <a:gd name="connsiteX1" fmla="*/ 4778 w 1390137"/>
              <a:gd name="connsiteY1" fmla="*/ 0 h 838200"/>
              <a:gd name="connsiteX2" fmla="*/ 549819 w 1390137"/>
              <a:gd name="connsiteY2" fmla="*/ 50799 h 838200"/>
              <a:gd name="connsiteX3" fmla="*/ 1304411 w 1390137"/>
              <a:gd name="connsiteY3" fmla="*/ 110066 h 838200"/>
              <a:gd name="connsiteX4" fmla="*/ 1390137 w 1390137"/>
              <a:gd name="connsiteY4" fmla="*/ 838200 h 838200"/>
              <a:gd name="connsiteX5" fmla="*/ 4777 w 1390137"/>
              <a:gd name="connsiteY5" fmla="*/ 838200 h 838200"/>
              <a:gd name="connsiteX0" fmla="*/ 1352 w 1386712"/>
              <a:gd name="connsiteY0" fmla="*/ 817033 h 817033"/>
              <a:gd name="connsiteX1" fmla="*/ 22519 w 1386712"/>
              <a:gd name="connsiteY1" fmla="*/ 0 h 817033"/>
              <a:gd name="connsiteX2" fmla="*/ 546394 w 1386712"/>
              <a:gd name="connsiteY2" fmla="*/ 29632 h 817033"/>
              <a:gd name="connsiteX3" fmla="*/ 1300986 w 1386712"/>
              <a:gd name="connsiteY3" fmla="*/ 88899 h 817033"/>
              <a:gd name="connsiteX4" fmla="*/ 1386712 w 1386712"/>
              <a:gd name="connsiteY4" fmla="*/ 817033 h 817033"/>
              <a:gd name="connsiteX5" fmla="*/ 1352 w 1386712"/>
              <a:gd name="connsiteY5" fmla="*/ 817033 h 817033"/>
              <a:gd name="connsiteX0" fmla="*/ 2447 w 1387807"/>
              <a:gd name="connsiteY0" fmla="*/ 829733 h 829733"/>
              <a:gd name="connsiteX1" fmla="*/ 10914 w 1387807"/>
              <a:gd name="connsiteY1" fmla="*/ 0 h 829733"/>
              <a:gd name="connsiteX2" fmla="*/ 547489 w 1387807"/>
              <a:gd name="connsiteY2" fmla="*/ 423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82956 w 1387807"/>
              <a:gd name="connsiteY2" fmla="*/ 423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82956 w 1387807"/>
              <a:gd name="connsiteY2" fmla="*/ 550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91423 w 1387807"/>
              <a:gd name="connsiteY2" fmla="*/ 50799 h 829733"/>
              <a:gd name="connsiteX3" fmla="*/ 1302081 w 1387807"/>
              <a:gd name="connsiteY3" fmla="*/ 101599 h 829733"/>
              <a:gd name="connsiteX4" fmla="*/ 1387807 w 1387807"/>
              <a:gd name="connsiteY4" fmla="*/ 829733 h 829733"/>
              <a:gd name="connsiteX5" fmla="*/ 2447 w 1387807"/>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807" h="829733">
                <a:moveTo>
                  <a:pt x="2447" y="829733"/>
                </a:moveTo>
                <a:cubicBezTo>
                  <a:pt x="-4608" y="668866"/>
                  <a:pt x="5270" y="173567"/>
                  <a:pt x="10914" y="0"/>
                </a:cubicBezTo>
                <a:lnTo>
                  <a:pt x="691423" y="50799"/>
                </a:lnTo>
                <a:lnTo>
                  <a:pt x="1302081" y="101599"/>
                </a:lnTo>
                <a:lnTo>
                  <a:pt x="1387807" y="829733"/>
                </a:lnTo>
                <a:lnTo>
                  <a:pt x="2447" y="829733"/>
                </a:lnTo>
                <a:close/>
              </a:path>
            </a:pathLst>
          </a:custGeom>
          <a:gradFill flip="none" rotWithShape="1">
            <a:gsLst>
              <a:gs pos="51000">
                <a:schemeClr val="tx2">
                  <a:lumMod val="89000"/>
                  <a:alpha val="24000"/>
                </a:schemeClr>
              </a:gs>
              <a:gs pos="50000">
                <a:schemeClr val="tx2">
                  <a:alpha val="24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smtClean="0"/>
          </a:p>
        </p:txBody>
      </p:sp>
      <p:sp>
        <p:nvSpPr>
          <p:cNvPr id="9" name="Rectangle 8"/>
          <p:cNvSpPr/>
          <p:nvPr/>
        </p:nvSpPr>
        <p:spPr>
          <a:xfrm>
            <a:off x="322262" y="3858779"/>
            <a:ext cx="6092825" cy="1913344"/>
          </a:xfrm>
          <a:prstGeom prst="rect">
            <a:avLst/>
          </a:prstGeom>
        </p:spPr>
        <p:txBody>
          <a:bodyPr>
            <a:spAutoFit/>
          </a:bodyPr>
          <a:lstStyle/>
          <a:p>
            <a:pPr lvl="0">
              <a:lnSpc>
                <a:spcPct val="150000"/>
              </a:lnSpc>
            </a:pPr>
            <a:r>
              <a:rPr lang="en-US" sz="2000" b="1" dirty="0">
                <a:solidFill>
                  <a:schemeClr val="tx1">
                    <a:lumMod val="65000"/>
                    <a:lumOff val="35000"/>
                  </a:schemeClr>
                </a:solidFill>
              </a:rPr>
              <a:t>Use cases and apps</a:t>
            </a:r>
          </a:p>
          <a:p>
            <a:pPr marL="342900" lvl="0" indent="-342900">
              <a:lnSpc>
                <a:spcPct val="150000"/>
              </a:lnSpc>
              <a:buFont typeface="Arial"/>
              <a:buChar char="•"/>
            </a:pPr>
            <a:r>
              <a:rPr lang="en-US" sz="2000" dirty="0">
                <a:hlinkClick r:id="rId3"/>
              </a:rPr>
              <a:t>Smart homes</a:t>
            </a:r>
            <a:endParaRPr lang="en-US" sz="2000" dirty="0"/>
          </a:p>
          <a:p>
            <a:pPr marL="342900" lvl="0" indent="-342900">
              <a:lnSpc>
                <a:spcPct val="150000"/>
              </a:lnSpc>
              <a:buFont typeface="Arial"/>
              <a:buChar char="•"/>
            </a:pPr>
            <a:r>
              <a:rPr lang="en-US" sz="2000" dirty="0">
                <a:hlinkClick r:id="rId4"/>
              </a:rPr>
              <a:t>Proactive/predictive car maintenance</a:t>
            </a:r>
            <a:r>
              <a:rPr lang="en-US" sz="2000" dirty="0"/>
              <a:t> </a:t>
            </a:r>
          </a:p>
          <a:p>
            <a:pPr marL="342900" lvl="0" indent="-342900">
              <a:lnSpc>
                <a:spcPct val="150000"/>
              </a:lnSpc>
              <a:buFont typeface="Arial"/>
              <a:buChar char="•"/>
            </a:pPr>
            <a:r>
              <a:rPr lang="en-US" sz="2000" dirty="0">
                <a:hlinkClick r:id="rId5"/>
              </a:rPr>
              <a:t>Interactive tourism</a:t>
            </a:r>
            <a:endParaRPr lang="en-US" sz="2000" dirty="0"/>
          </a:p>
        </p:txBody>
      </p:sp>
      <p:grpSp>
        <p:nvGrpSpPr>
          <p:cNvPr id="10" name="Group 9"/>
          <p:cNvGrpSpPr/>
          <p:nvPr/>
        </p:nvGrpSpPr>
        <p:grpSpPr>
          <a:xfrm>
            <a:off x="4826000" y="3458468"/>
            <a:ext cx="6978651" cy="3115145"/>
            <a:chOff x="4826000" y="3458468"/>
            <a:chExt cx="6978651" cy="3115145"/>
          </a:xfrm>
        </p:grpSpPr>
        <p:pic>
          <p:nvPicPr>
            <p:cNvPr id="2" name="Picture 1"/>
            <p:cNvPicPr>
              <a:picLocks noChangeAspect="1"/>
            </p:cNvPicPr>
            <p:nvPr/>
          </p:nvPicPr>
          <p:blipFill>
            <a:blip r:embed="rId6"/>
            <a:stretch>
              <a:fillRect/>
            </a:stretch>
          </p:blipFill>
          <p:spPr>
            <a:xfrm>
              <a:off x="7756526" y="3683001"/>
              <a:ext cx="4048125" cy="1540048"/>
            </a:xfrm>
            <a:prstGeom prst="rect">
              <a:avLst/>
            </a:prstGeom>
          </p:spPr>
        </p:pic>
        <p:pic>
          <p:nvPicPr>
            <p:cNvPr id="3" name="Picture 2"/>
            <p:cNvPicPr>
              <a:picLocks noChangeAspect="1"/>
            </p:cNvPicPr>
            <p:nvPr/>
          </p:nvPicPr>
          <p:blipFill>
            <a:blip r:embed="rId7"/>
            <a:stretch>
              <a:fillRect/>
            </a:stretch>
          </p:blipFill>
          <p:spPr>
            <a:xfrm>
              <a:off x="5854700" y="4670882"/>
              <a:ext cx="3624250" cy="1902731"/>
            </a:xfrm>
            <a:prstGeom prst="rect">
              <a:avLst/>
            </a:prstGeom>
          </p:spPr>
        </p:pic>
        <p:pic>
          <p:nvPicPr>
            <p:cNvPr id="8" name="Picture 7"/>
            <p:cNvPicPr>
              <a:picLocks noChangeAspect="1"/>
            </p:cNvPicPr>
            <p:nvPr/>
          </p:nvPicPr>
          <p:blipFill>
            <a:blip r:embed="rId8"/>
            <a:stretch>
              <a:fillRect/>
            </a:stretch>
          </p:blipFill>
          <p:spPr>
            <a:xfrm>
              <a:off x="4826000" y="3458468"/>
              <a:ext cx="2311400" cy="1301094"/>
            </a:xfrm>
            <a:prstGeom prst="rect">
              <a:avLst/>
            </a:prstGeom>
          </p:spPr>
        </p:pic>
      </p:grpSp>
    </p:spTree>
    <p:extLst>
      <p:ext uri="{BB962C8B-B14F-4D97-AF65-F5344CB8AC3E}">
        <p14:creationId xmlns:p14="http://schemas.microsoft.com/office/powerpoint/2010/main" val="66969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Categorization &amp; use cases: Community IoT</a:t>
            </a:r>
            <a:endParaRPr lang="en-US" dirty="0"/>
          </a:p>
        </p:txBody>
      </p:sp>
      <p:sp>
        <p:nvSpPr>
          <p:cNvPr id="5" name="Content Placeholder 4"/>
          <p:cNvSpPr>
            <a:spLocks noGrp="1"/>
          </p:cNvSpPr>
          <p:nvPr>
            <p:ph idx="1"/>
          </p:nvPr>
        </p:nvSpPr>
        <p:spPr>
          <a:xfrm>
            <a:off x="385762" y="1393948"/>
            <a:ext cx="7551738" cy="1821011"/>
          </a:xfrm>
        </p:spPr>
        <p:txBody>
          <a:bodyPr/>
          <a:lstStyle/>
          <a:p>
            <a:pPr lvl="0" algn="just">
              <a:lnSpc>
                <a:spcPct val="150000"/>
              </a:lnSpc>
            </a:pPr>
            <a:r>
              <a:rPr lang="en-US" sz="2000" dirty="0" smtClean="0"/>
              <a:t>Considers a </a:t>
            </a:r>
            <a:r>
              <a:rPr lang="en-US" sz="2000" i="1" dirty="0"/>
              <a:t>large group of people</a:t>
            </a:r>
            <a:r>
              <a:rPr lang="en-US" sz="2000" dirty="0"/>
              <a:t>, potentially </a:t>
            </a:r>
            <a:r>
              <a:rPr lang="en-US" sz="2000" dirty="0" smtClean="0"/>
              <a:t>tens of thousands, </a:t>
            </a:r>
            <a:r>
              <a:rPr lang="en-US" sz="2000" dirty="0"/>
              <a:t>usually </a:t>
            </a:r>
            <a:r>
              <a:rPr lang="en-US" sz="2000" dirty="0" smtClean="0"/>
              <a:t>in the context of </a:t>
            </a:r>
            <a:r>
              <a:rPr lang="en-US" sz="2000" dirty="0"/>
              <a:t>public </a:t>
            </a:r>
            <a:r>
              <a:rPr lang="en-US" sz="2000" dirty="0" smtClean="0"/>
              <a:t>infrastructure, </a:t>
            </a:r>
            <a:r>
              <a:rPr lang="en-US" sz="2000" dirty="0"/>
              <a:t>such as smart </a:t>
            </a:r>
            <a:r>
              <a:rPr lang="en-US" sz="2000" dirty="0" smtClean="0"/>
              <a:t>cities. Some immature from a commercial POV but </a:t>
            </a:r>
            <a:r>
              <a:rPr lang="en-US" sz="2000" dirty="0"/>
              <a:t>potentially promising IoT area</a:t>
            </a:r>
            <a:r>
              <a:rPr lang="en-US" sz="2000" dirty="0" smtClean="0"/>
              <a:t>.</a:t>
            </a:r>
          </a:p>
        </p:txBody>
      </p:sp>
      <p:pic>
        <p:nvPicPr>
          <p:cNvPr id="6" name="Picture 5"/>
          <p:cNvPicPr>
            <a:picLocks noChangeAspect="1"/>
          </p:cNvPicPr>
          <p:nvPr/>
        </p:nvPicPr>
        <p:blipFill>
          <a:blip r:embed="rId2"/>
          <a:stretch>
            <a:fillRect/>
          </a:stretch>
        </p:blipFill>
        <p:spPr>
          <a:xfrm>
            <a:off x="8661400" y="1254736"/>
            <a:ext cx="2997200" cy="1835432"/>
          </a:xfrm>
          <a:prstGeom prst="rect">
            <a:avLst/>
          </a:prstGeom>
        </p:spPr>
      </p:pic>
      <p:sp>
        <p:nvSpPr>
          <p:cNvPr id="7" name="Parallelogram 7"/>
          <p:cNvSpPr/>
          <p:nvPr/>
        </p:nvSpPr>
        <p:spPr>
          <a:xfrm flipH="1" flipV="1">
            <a:off x="8775701" y="2205567"/>
            <a:ext cx="1359959" cy="804333"/>
          </a:xfrm>
          <a:custGeom>
            <a:avLst/>
            <a:gdLst>
              <a:gd name="connsiteX0" fmla="*/ 0 w 922867"/>
              <a:gd name="connsiteY0" fmla="*/ 469900 h 469900"/>
              <a:gd name="connsiteX1" fmla="*/ 117475 w 922867"/>
              <a:gd name="connsiteY1" fmla="*/ 0 h 469900"/>
              <a:gd name="connsiteX2" fmla="*/ 922867 w 922867"/>
              <a:gd name="connsiteY2" fmla="*/ 0 h 469900"/>
              <a:gd name="connsiteX3" fmla="*/ 805392 w 922867"/>
              <a:gd name="connsiteY3" fmla="*/ 469900 h 469900"/>
              <a:gd name="connsiteX4" fmla="*/ 0 w 922867"/>
              <a:gd name="connsiteY4" fmla="*/ 469900 h 469900"/>
              <a:gd name="connsiteX0" fmla="*/ 290312 w 1213179"/>
              <a:gd name="connsiteY0" fmla="*/ 778933 h 778933"/>
              <a:gd name="connsiteX1" fmla="*/ 2446 w 1213179"/>
              <a:gd name="connsiteY1" fmla="*/ 0 h 778933"/>
              <a:gd name="connsiteX2" fmla="*/ 407787 w 1213179"/>
              <a:gd name="connsiteY2" fmla="*/ 309033 h 778933"/>
              <a:gd name="connsiteX3" fmla="*/ 1213179 w 1213179"/>
              <a:gd name="connsiteY3" fmla="*/ 309033 h 778933"/>
              <a:gd name="connsiteX4" fmla="*/ 1095704 w 1213179"/>
              <a:gd name="connsiteY4" fmla="*/ 778933 h 778933"/>
              <a:gd name="connsiteX5" fmla="*/ 290312 w 1213179"/>
              <a:gd name="connsiteY5" fmla="*/ 778933 h 778933"/>
              <a:gd name="connsiteX0" fmla="*/ 25490 w 1219290"/>
              <a:gd name="connsiteY0" fmla="*/ 812800 h 812800"/>
              <a:gd name="connsiteX1" fmla="*/ 8557 w 1219290"/>
              <a:gd name="connsiteY1" fmla="*/ 0 h 812800"/>
              <a:gd name="connsiteX2" fmla="*/ 413898 w 1219290"/>
              <a:gd name="connsiteY2" fmla="*/ 309033 h 812800"/>
              <a:gd name="connsiteX3" fmla="*/ 1219290 w 1219290"/>
              <a:gd name="connsiteY3" fmla="*/ 309033 h 812800"/>
              <a:gd name="connsiteX4" fmla="*/ 1101815 w 1219290"/>
              <a:gd name="connsiteY4" fmla="*/ 778933 h 812800"/>
              <a:gd name="connsiteX5" fmla="*/ 25490 w 1219290"/>
              <a:gd name="connsiteY5" fmla="*/ 812800 h 812800"/>
              <a:gd name="connsiteX0" fmla="*/ 25490 w 1436249"/>
              <a:gd name="connsiteY0" fmla="*/ 812800 h 863600"/>
              <a:gd name="connsiteX1" fmla="*/ 8557 w 1436249"/>
              <a:gd name="connsiteY1" fmla="*/ 0 h 863600"/>
              <a:gd name="connsiteX2" fmla="*/ 413898 w 1436249"/>
              <a:gd name="connsiteY2" fmla="*/ 309033 h 863600"/>
              <a:gd name="connsiteX3" fmla="*/ 1219290 w 1436249"/>
              <a:gd name="connsiteY3" fmla="*/ 309033 h 863600"/>
              <a:gd name="connsiteX4" fmla="*/ 1436249 w 1436249"/>
              <a:gd name="connsiteY4" fmla="*/ 863600 h 863600"/>
              <a:gd name="connsiteX5" fmla="*/ 25490 w 1436249"/>
              <a:gd name="connsiteY5" fmla="*/ 812800 h 863600"/>
              <a:gd name="connsiteX0" fmla="*/ 25490 w 1436249"/>
              <a:gd name="connsiteY0" fmla="*/ 812800 h 863600"/>
              <a:gd name="connsiteX1" fmla="*/ 8557 w 1436249"/>
              <a:gd name="connsiteY1" fmla="*/ 0 h 863600"/>
              <a:gd name="connsiteX2" fmla="*/ 413898 w 1436249"/>
              <a:gd name="connsiteY2" fmla="*/ 309033 h 863600"/>
              <a:gd name="connsiteX3" fmla="*/ 1320890 w 1436249"/>
              <a:gd name="connsiteY3" fmla="*/ 110066 h 863600"/>
              <a:gd name="connsiteX4" fmla="*/ 1436249 w 1436249"/>
              <a:gd name="connsiteY4" fmla="*/ 863600 h 863600"/>
              <a:gd name="connsiteX5" fmla="*/ 25490 w 1436249"/>
              <a:gd name="connsiteY5" fmla="*/ 812800 h 863600"/>
              <a:gd name="connsiteX0" fmla="*/ 25490 w 1436249"/>
              <a:gd name="connsiteY0" fmla="*/ 812800 h 863600"/>
              <a:gd name="connsiteX1" fmla="*/ 8557 w 1436249"/>
              <a:gd name="connsiteY1" fmla="*/ 0 h 863600"/>
              <a:gd name="connsiteX2" fmla="*/ 566298 w 1436249"/>
              <a:gd name="connsiteY2" fmla="*/ 50799 h 863600"/>
              <a:gd name="connsiteX3" fmla="*/ 1320890 w 1436249"/>
              <a:gd name="connsiteY3" fmla="*/ 110066 h 863600"/>
              <a:gd name="connsiteX4" fmla="*/ 1436249 w 1436249"/>
              <a:gd name="connsiteY4" fmla="*/ 863600 h 863600"/>
              <a:gd name="connsiteX5" fmla="*/ 25490 w 1436249"/>
              <a:gd name="connsiteY5" fmla="*/ 812800 h 863600"/>
              <a:gd name="connsiteX0" fmla="*/ 21611 w 1436604"/>
              <a:gd name="connsiteY0" fmla="*/ 838200 h 863600"/>
              <a:gd name="connsiteX1" fmla="*/ 8912 w 1436604"/>
              <a:gd name="connsiteY1" fmla="*/ 0 h 863600"/>
              <a:gd name="connsiteX2" fmla="*/ 566653 w 1436604"/>
              <a:gd name="connsiteY2" fmla="*/ 50799 h 863600"/>
              <a:gd name="connsiteX3" fmla="*/ 1321245 w 1436604"/>
              <a:gd name="connsiteY3" fmla="*/ 110066 h 863600"/>
              <a:gd name="connsiteX4" fmla="*/ 1436604 w 1436604"/>
              <a:gd name="connsiteY4" fmla="*/ 863600 h 863600"/>
              <a:gd name="connsiteX5" fmla="*/ 21611 w 1436604"/>
              <a:gd name="connsiteY5" fmla="*/ 838200 h 863600"/>
              <a:gd name="connsiteX0" fmla="*/ 24803 w 1439796"/>
              <a:gd name="connsiteY0" fmla="*/ 838200 h 863600"/>
              <a:gd name="connsiteX1" fmla="*/ 12104 w 1439796"/>
              <a:gd name="connsiteY1" fmla="*/ 0 h 863600"/>
              <a:gd name="connsiteX2" fmla="*/ 569845 w 1439796"/>
              <a:gd name="connsiteY2" fmla="*/ 50799 h 863600"/>
              <a:gd name="connsiteX3" fmla="*/ 1324437 w 1439796"/>
              <a:gd name="connsiteY3" fmla="*/ 110066 h 863600"/>
              <a:gd name="connsiteX4" fmla="*/ 1439796 w 1439796"/>
              <a:gd name="connsiteY4" fmla="*/ 863600 h 863600"/>
              <a:gd name="connsiteX5" fmla="*/ 24803 w 1439796"/>
              <a:gd name="connsiteY5" fmla="*/ 838200 h 863600"/>
              <a:gd name="connsiteX0" fmla="*/ 26851 w 1441844"/>
              <a:gd name="connsiteY0" fmla="*/ 838200 h 863600"/>
              <a:gd name="connsiteX1" fmla="*/ 14152 w 1441844"/>
              <a:gd name="connsiteY1" fmla="*/ 0 h 863600"/>
              <a:gd name="connsiteX2" fmla="*/ 571893 w 1441844"/>
              <a:gd name="connsiteY2" fmla="*/ 50799 h 863600"/>
              <a:gd name="connsiteX3" fmla="*/ 1326485 w 1441844"/>
              <a:gd name="connsiteY3" fmla="*/ 110066 h 863600"/>
              <a:gd name="connsiteX4" fmla="*/ 1441844 w 1441844"/>
              <a:gd name="connsiteY4" fmla="*/ 863600 h 863600"/>
              <a:gd name="connsiteX5" fmla="*/ 26851 w 1441844"/>
              <a:gd name="connsiteY5" fmla="*/ 838200 h 863600"/>
              <a:gd name="connsiteX0" fmla="*/ 17368 w 1432361"/>
              <a:gd name="connsiteY0" fmla="*/ 838200 h 863600"/>
              <a:gd name="connsiteX1" fmla="*/ 17369 w 1432361"/>
              <a:gd name="connsiteY1" fmla="*/ 0 h 863600"/>
              <a:gd name="connsiteX2" fmla="*/ 562410 w 1432361"/>
              <a:gd name="connsiteY2" fmla="*/ 50799 h 863600"/>
              <a:gd name="connsiteX3" fmla="*/ 1317002 w 1432361"/>
              <a:gd name="connsiteY3" fmla="*/ 110066 h 863600"/>
              <a:gd name="connsiteX4" fmla="*/ 1432361 w 1432361"/>
              <a:gd name="connsiteY4" fmla="*/ 863600 h 863600"/>
              <a:gd name="connsiteX5" fmla="*/ 17368 w 1432361"/>
              <a:gd name="connsiteY5" fmla="*/ 838200 h 863600"/>
              <a:gd name="connsiteX0" fmla="*/ 4777 w 1419770"/>
              <a:gd name="connsiteY0" fmla="*/ 838200 h 863600"/>
              <a:gd name="connsiteX1" fmla="*/ 4778 w 1419770"/>
              <a:gd name="connsiteY1" fmla="*/ 0 h 863600"/>
              <a:gd name="connsiteX2" fmla="*/ 549819 w 1419770"/>
              <a:gd name="connsiteY2" fmla="*/ 50799 h 863600"/>
              <a:gd name="connsiteX3" fmla="*/ 1304411 w 1419770"/>
              <a:gd name="connsiteY3" fmla="*/ 110066 h 863600"/>
              <a:gd name="connsiteX4" fmla="*/ 1419770 w 1419770"/>
              <a:gd name="connsiteY4" fmla="*/ 863600 h 863600"/>
              <a:gd name="connsiteX5" fmla="*/ 4777 w 1419770"/>
              <a:gd name="connsiteY5" fmla="*/ 838200 h 863600"/>
              <a:gd name="connsiteX0" fmla="*/ 4777 w 1381670"/>
              <a:gd name="connsiteY0" fmla="*/ 838200 h 838200"/>
              <a:gd name="connsiteX1" fmla="*/ 4778 w 1381670"/>
              <a:gd name="connsiteY1" fmla="*/ 0 h 838200"/>
              <a:gd name="connsiteX2" fmla="*/ 549819 w 1381670"/>
              <a:gd name="connsiteY2" fmla="*/ 50799 h 838200"/>
              <a:gd name="connsiteX3" fmla="*/ 1304411 w 1381670"/>
              <a:gd name="connsiteY3" fmla="*/ 110066 h 838200"/>
              <a:gd name="connsiteX4" fmla="*/ 1381670 w 1381670"/>
              <a:gd name="connsiteY4" fmla="*/ 821266 h 838200"/>
              <a:gd name="connsiteX5" fmla="*/ 4777 w 1381670"/>
              <a:gd name="connsiteY5" fmla="*/ 838200 h 838200"/>
              <a:gd name="connsiteX0" fmla="*/ 4777 w 1407070"/>
              <a:gd name="connsiteY0" fmla="*/ 838200 h 846666"/>
              <a:gd name="connsiteX1" fmla="*/ 4778 w 1407070"/>
              <a:gd name="connsiteY1" fmla="*/ 0 h 846666"/>
              <a:gd name="connsiteX2" fmla="*/ 549819 w 1407070"/>
              <a:gd name="connsiteY2" fmla="*/ 50799 h 846666"/>
              <a:gd name="connsiteX3" fmla="*/ 1304411 w 1407070"/>
              <a:gd name="connsiteY3" fmla="*/ 110066 h 846666"/>
              <a:gd name="connsiteX4" fmla="*/ 1407070 w 1407070"/>
              <a:gd name="connsiteY4" fmla="*/ 846666 h 846666"/>
              <a:gd name="connsiteX5" fmla="*/ 4777 w 1407070"/>
              <a:gd name="connsiteY5" fmla="*/ 838200 h 846666"/>
              <a:gd name="connsiteX0" fmla="*/ 4777 w 1390137"/>
              <a:gd name="connsiteY0" fmla="*/ 838200 h 838200"/>
              <a:gd name="connsiteX1" fmla="*/ 4778 w 1390137"/>
              <a:gd name="connsiteY1" fmla="*/ 0 h 838200"/>
              <a:gd name="connsiteX2" fmla="*/ 549819 w 1390137"/>
              <a:gd name="connsiteY2" fmla="*/ 50799 h 838200"/>
              <a:gd name="connsiteX3" fmla="*/ 1304411 w 1390137"/>
              <a:gd name="connsiteY3" fmla="*/ 110066 h 838200"/>
              <a:gd name="connsiteX4" fmla="*/ 1390137 w 1390137"/>
              <a:gd name="connsiteY4" fmla="*/ 838200 h 838200"/>
              <a:gd name="connsiteX5" fmla="*/ 4777 w 1390137"/>
              <a:gd name="connsiteY5" fmla="*/ 838200 h 838200"/>
              <a:gd name="connsiteX0" fmla="*/ 1352 w 1386712"/>
              <a:gd name="connsiteY0" fmla="*/ 817033 h 817033"/>
              <a:gd name="connsiteX1" fmla="*/ 22519 w 1386712"/>
              <a:gd name="connsiteY1" fmla="*/ 0 h 817033"/>
              <a:gd name="connsiteX2" fmla="*/ 546394 w 1386712"/>
              <a:gd name="connsiteY2" fmla="*/ 29632 h 817033"/>
              <a:gd name="connsiteX3" fmla="*/ 1300986 w 1386712"/>
              <a:gd name="connsiteY3" fmla="*/ 88899 h 817033"/>
              <a:gd name="connsiteX4" fmla="*/ 1386712 w 1386712"/>
              <a:gd name="connsiteY4" fmla="*/ 817033 h 817033"/>
              <a:gd name="connsiteX5" fmla="*/ 1352 w 1386712"/>
              <a:gd name="connsiteY5" fmla="*/ 817033 h 817033"/>
              <a:gd name="connsiteX0" fmla="*/ 2447 w 1387807"/>
              <a:gd name="connsiteY0" fmla="*/ 829733 h 829733"/>
              <a:gd name="connsiteX1" fmla="*/ 10914 w 1387807"/>
              <a:gd name="connsiteY1" fmla="*/ 0 h 829733"/>
              <a:gd name="connsiteX2" fmla="*/ 547489 w 1387807"/>
              <a:gd name="connsiteY2" fmla="*/ 423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82956 w 1387807"/>
              <a:gd name="connsiteY2" fmla="*/ 423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82956 w 1387807"/>
              <a:gd name="connsiteY2" fmla="*/ 550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91423 w 1387807"/>
              <a:gd name="connsiteY2" fmla="*/ 50799 h 829733"/>
              <a:gd name="connsiteX3" fmla="*/ 1302081 w 1387807"/>
              <a:gd name="connsiteY3" fmla="*/ 101599 h 829733"/>
              <a:gd name="connsiteX4" fmla="*/ 1387807 w 1387807"/>
              <a:gd name="connsiteY4" fmla="*/ 829733 h 829733"/>
              <a:gd name="connsiteX5" fmla="*/ 2447 w 1387807"/>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807" h="829733">
                <a:moveTo>
                  <a:pt x="2447" y="829733"/>
                </a:moveTo>
                <a:cubicBezTo>
                  <a:pt x="-4608" y="668866"/>
                  <a:pt x="5270" y="173567"/>
                  <a:pt x="10914" y="0"/>
                </a:cubicBezTo>
                <a:lnTo>
                  <a:pt x="691423" y="50799"/>
                </a:lnTo>
                <a:lnTo>
                  <a:pt x="1302081" y="101599"/>
                </a:lnTo>
                <a:lnTo>
                  <a:pt x="1387807" y="829733"/>
                </a:lnTo>
                <a:lnTo>
                  <a:pt x="2447" y="829733"/>
                </a:lnTo>
                <a:close/>
              </a:path>
            </a:pathLst>
          </a:custGeom>
          <a:gradFill flip="none" rotWithShape="1">
            <a:gsLst>
              <a:gs pos="51000">
                <a:schemeClr val="tx2">
                  <a:lumMod val="89000"/>
                  <a:alpha val="24000"/>
                </a:schemeClr>
              </a:gs>
              <a:gs pos="50000">
                <a:schemeClr val="tx2">
                  <a:alpha val="24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smtClean="0"/>
          </a:p>
        </p:txBody>
      </p:sp>
      <p:grpSp>
        <p:nvGrpSpPr>
          <p:cNvPr id="11" name="Group 10"/>
          <p:cNvGrpSpPr/>
          <p:nvPr/>
        </p:nvGrpSpPr>
        <p:grpSpPr>
          <a:xfrm>
            <a:off x="635000" y="3327400"/>
            <a:ext cx="11405026" cy="3378376"/>
            <a:chOff x="711200" y="3378200"/>
            <a:chExt cx="11405026" cy="3378376"/>
          </a:xfrm>
        </p:grpSpPr>
        <p:pic>
          <p:nvPicPr>
            <p:cNvPr id="2" name="Picture 1"/>
            <p:cNvPicPr>
              <a:picLocks noChangeAspect="1"/>
            </p:cNvPicPr>
            <p:nvPr/>
          </p:nvPicPr>
          <p:blipFill>
            <a:blip r:embed="rId3"/>
            <a:stretch>
              <a:fillRect/>
            </a:stretch>
          </p:blipFill>
          <p:spPr>
            <a:xfrm>
              <a:off x="7569200" y="3378200"/>
              <a:ext cx="4547026" cy="3069114"/>
            </a:xfrm>
            <a:prstGeom prst="rect">
              <a:avLst/>
            </a:prstGeom>
          </p:spPr>
        </p:pic>
        <p:pic>
          <p:nvPicPr>
            <p:cNvPr id="3" name="Picture 2"/>
            <p:cNvPicPr>
              <a:picLocks noChangeAspect="1"/>
            </p:cNvPicPr>
            <p:nvPr/>
          </p:nvPicPr>
          <p:blipFill>
            <a:blip r:embed="rId4"/>
            <a:stretch>
              <a:fillRect/>
            </a:stretch>
          </p:blipFill>
          <p:spPr>
            <a:xfrm>
              <a:off x="711200" y="5428466"/>
              <a:ext cx="1993900" cy="1328110"/>
            </a:xfrm>
            <a:prstGeom prst="rect">
              <a:avLst/>
            </a:prstGeom>
          </p:spPr>
        </p:pic>
        <p:pic>
          <p:nvPicPr>
            <p:cNvPr id="8" name="Picture 7"/>
            <p:cNvPicPr>
              <a:picLocks noChangeAspect="1"/>
            </p:cNvPicPr>
            <p:nvPr/>
          </p:nvPicPr>
          <p:blipFill rotWithShape="1">
            <a:blip r:embed="rId5"/>
            <a:srcRect t="10187" b="7500"/>
            <a:stretch/>
          </p:blipFill>
          <p:spPr>
            <a:xfrm>
              <a:off x="4846156" y="4000500"/>
              <a:ext cx="2727838" cy="2717800"/>
            </a:xfrm>
            <a:prstGeom prst="rect">
              <a:avLst/>
            </a:prstGeom>
          </p:spPr>
        </p:pic>
        <p:pic>
          <p:nvPicPr>
            <p:cNvPr id="9" name="Picture 8"/>
            <p:cNvPicPr>
              <a:picLocks noChangeAspect="1"/>
            </p:cNvPicPr>
            <p:nvPr/>
          </p:nvPicPr>
          <p:blipFill>
            <a:blip r:embed="rId6"/>
            <a:stretch>
              <a:fillRect/>
            </a:stretch>
          </p:blipFill>
          <p:spPr>
            <a:xfrm>
              <a:off x="2921000" y="5500381"/>
              <a:ext cx="1980988" cy="1098196"/>
            </a:xfrm>
            <a:prstGeom prst="rect">
              <a:avLst/>
            </a:prstGeom>
          </p:spPr>
        </p:pic>
      </p:grpSp>
      <p:sp>
        <p:nvSpPr>
          <p:cNvPr id="10" name="Rectangle 9"/>
          <p:cNvSpPr/>
          <p:nvPr/>
        </p:nvSpPr>
        <p:spPr>
          <a:xfrm>
            <a:off x="322264" y="3571228"/>
            <a:ext cx="6092825" cy="1451679"/>
          </a:xfrm>
          <a:prstGeom prst="rect">
            <a:avLst/>
          </a:prstGeom>
        </p:spPr>
        <p:txBody>
          <a:bodyPr>
            <a:spAutoFit/>
          </a:bodyPr>
          <a:lstStyle/>
          <a:p>
            <a:pPr lvl="0">
              <a:lnSpc>
                <a:spcPct val="150000"/>
              </a:lnSpc>
            </a:pPr>
            <a:r>
              <a:rPr lang="en-US" sz="2000" b="1" dirty="0">
                <a:solidFill>
                  <a:schemeClr val="tx1">
                    <a:lumMod val="65000"/>
                    <a:lumOff val="35000"/>
                  </a:schemeClr>
                </a:solidFill>
              </a:rPr>
              <a:t>Use cases and apps</a:t>
            </a:r>
          </a:p>
          <a:p>
            <a:pPr marL="342900" lvl="0" indent="-342900">
              <a:lnSpc>
                <a:spcPct val="150000"/>
              </a:lnSpc>
              <a:buFont typeface="Arial"/>
              <a:buChar char="•"/>
            </a:pPr>
            <a:r>
              <a:rPr lang="en-US" sz="2000" dirty="0">
                <a:hlinkClick r:id="rId7"/>
              </a:rPr>
              <a:t>Smart cities</a:t>
            </a:r>
            <a:endParaRPr lang="en-US" sz="2000" dirty="0"/>
          </a:p>
          <a:p>
            <a:pPr marL="342900" lvl="0" indent="-342900">
              <a:lnSpc>
                <a:spcPct val="150000"/>
              </a:lnSpc>
              <a:buFont typeface="Arial"/>
              <a:buChar char="•"/>
            </a:pPr>
            <a:r>
              <a:rPr lang="en-US" sz="2000" dirty="0">
                <a:hlinkClick r:id="rId8"/>
              </a:rPr>
              <a:t>Health care</a:t>
            </a:r>
            <a:r>
              <a:rPr lang="en-US" sz="2000" dirty="0"/>
              <a:t> (monitoring, trackers)</a:t>
            </a:r>
          </a:p>
        </p:txBody>
      </p:sp>
    </p:spTree>
    <p:extLst>
      <p:ext uri="{BB962C8B-B14F-4D97-AF65-F5344CB8AC3E}">
        <p14:creationId xmlns:p14="http://schemas.microsoft.com/office/powerpoint/2010/main" val="66969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
            </a:r>
            <a:r>
              <a:rPr lang="en-US" dirty="0" smtClean="0"/>
              <a:t>ategorization &amp; </a:t>
            </a:r>
            <a:r>
              <a:rPr lang="en-US" dirty="0"/>
              <a:t>use </a:t>
            </a:r>
            <a:r>
              <a:rPr lang="en-US" dirty="0" smtClean="0"/>
              <a:t>cases: Industrial IoT</a:t>
            </a:r>
            <a:endParaRPr lang="en-US" dirty="0"/>
          </a:p>
        </p:txBody>
      </p:sp>
      <p:sp>
        <p:nvSpPr>
          <p:cNvPr id="5" name="Content Placeholder 4"/>
          <p:cNvSpPr>
            <a:spLocks noGrp="1"/>
          </p:cNvSpPr>
          <p:nvPr>
            <p:ph idx="1"/>
          </p:nvPr>
        </p:nvSpPr>
        <p:spPr>
          <a:xfrm>
            <a:off x="385762" y="1393948"/>
            <a:ext cx="7551738" cy="1359346"/>
          </a:xfrm>
        </p:spPr>
        <p:txBody>
          <a:bodyPr/>
          <a:lstStyle/>
          <a:p>
            <a:pPr lvl="0" algn="just">
              <a:lnSpc>
                <a:spcPct val="150000"/>
              </a:lnSpc>
            </a:pPr>
            <a:r>
              <a:rPr lang="en-US" sz="2000" dirty="0" smtClean="0"/>
              <a:t>Scope </a:t>
            </a:r>
            <a:r>
              <a:rPr lang="en-US" sz="2000" dirty="0"/>
              <a:t>can be </a:t>
            </a:r>
            <a:r>
              <a:rPr lang="en-US" sz="2000" dirty="0" smtClean="0"/>
              <a:t>either </a:t>
            </a:r>
            <a:r>
              <a:rPr lang="en-US" sz="2000" i="1" dirty="0" smtClean="0"/>
              <a:t>within</a:t>
            </a:r>
            <a:r>
              <a:rPr lang="en-US" sz="2000" dirty="0" smtClean="0"/>
              <a:t> </a:t>
            </a:r>
            <a:r>
              <a:rPr lang="en-US" sz="2000" dirty="0"/>
              <a:t>an </a:t>
            </a:r>
            <a:r>
              <a:rPr lang="en-US" sz="2000" i="1" dirty="0" smtClean="0"/>
              <a:t>organization</a:t>
            </a:r>
            <a:r>
              <a:rPr lang="en-US" sz="2000" dirty="0" smtClean="0"/>
              <a:t> or </a:t>
            </a:r>
            <a:r>
              <a:rPr lang="en-US" sz="2000" i="1" dirty="0"/>
              <a:t>between </a:t>
            </a:r>
            <a:r>
              <a:rPr lang="en-US" sz="2000" i="1" dirty="0" smtClean="0"/>
              <a:t>organizations and/or individuals</a:t>
            </a:r>
            <a:r>
              <a:rPr lang="en-US" sz="2000" dirty="0" smtClean="0"/>
              <a:t>. </a:t>
            </a:r>
            <a:r>
              <a:rPr lang="en-US" sz="2000" dirty="0"/>
              <a:t>This is arguably the most established and mature part of </a:t>
            </a:r>
            <a:r>
              <a:rPr lang="en-US" sz="2000" dirty="0" smtClean="0"/>
              <a:t>IoT, see also </a:t>
            </a:r>
            <a:r>
              <a:rPr lang="en-US" sz="2000" dirty="0" smtClean="0">
                <a:hlinkClick r:id="rId2"/>
              </a:rPr>
              <a:t>M2M</a:t>
            </a:r>
            <a:r>
              <a:rPr lang="en-US" sz="2000" dirty="0" smtClean="0"/>
              <a:t>.</a:t>
            </a:r>
          </a:p>
        </p:txBody>
      </p:sp>
      <p:pic>
        <p:nvPicPr>
          <p:cNvPr id="6" name="Picture 5"/>
          <p:cNvPicPr>
            <a:picLocks noChangeAspect="1"/>
          </p:cNvPicPr>
          <p:nvPr/>
        </p:nvPicPr>
        <p:blipFill>
          <a:blip r:embed="rId3"/>
          <a:stretch>
            <a:fillRect/>
          </a:stretch>
        </p:blipFill>
        <p:spPr>
          <a:xfrm>
            <a:off x="8661400" y="1254736"/>
            <a:ext cx="2997200" cy="1835432"/>
          </a:xfrm>
          <a:prstGeom prst="rect">
            <a:avLst/>
          </a:prstGeom>
        </p:spPr>
      </p:pic>
      <p:sp>
        <p:nvSpPr>
          <p:cNvPr id="8" name="Parallelogram 7"/>
          <p:cNvSpPr/>
          <p:nvPr/>
        </p:nvSpPr>
        <p:spPr>
          <a:xfrm flipV="1">
            <a:off x="10199160" y="2205567"/>
            <a:ext cx="1359959" cy="804333"/>
          </a:xfrm>
          <a:custGeom>
            <a:avLst/>
            <a:gdLst>
              <a:gd name="connsiteX0" fmla="*/ 0 w 922867"/>
              <a:gd name="connsiteY0" fmla="*/ 469900 h 469900"/>
              <a:gd name="connsiteX1" fmla="*/ 117475 w 922867"/>
              <a:gd name="connsiteY1" fmla="*/ 0 h 469900"/>
              <a:gd name="connsiteX2" fmla="*/ 922867 w 922867"/>
              <a:gd name="connsiteY2" fmla="*/ 0 h 469900"/>
              <a:gd name="connsiteX3" fmla="*/ 805392 w 922867"/>
              <a:gd name="connsiteY3" fmla="*/ 469900 h 469900"/>
              <a:gd name="connsiteX4" fmla="*/ 0 w 922867"/>
              <a:gd name="connsiteY4" fmla="*/ 469900 h 469900"/>
              <a:gd name="connsiteX0" fmla="*/ 290312 w 1213179"/>
              <a:gd name="connsiteY0" fmla="*/ 778933 h 778933"/>
              <a:gd name="connsiteX1" fmla="*/ 2446 w 1213179"/>
              <a:gd name="connsiteY1" fmla="*/ 0 h 778933"/>
              <a:gd name="connsiteX2" fmla="*/ 407787 w 1213179"/>
              <a:gd name="connsiteY2" fmla="*/ 309033 h 778933"/>
              <a:gd name="connsiteX3" fmla="*/ 1213179 w 1213179"/>
              <a:gd name="connsiteY3" fmla="*/ 309033 h 778933"/>
              <a:gd name="connsiteX4" fmla="*/ 1095704 w 1213179"/>
              <a:gd name="connsiteY4" fmla="*/ 778933 h 778933"/>
              <a:gd name="connsiteX5" fmla="*/ 290312 w 1213179"/>
              <a:gd name="connsiteY5" fmla="*/ 778933 h 778933"/>
              <a:gd name="connsiteX0" fmla="*/ 25490 w 1219290"/>
              <a:gd name="connsiteY0" fmla="*/ 812800 h 812800"/>
              <a:gd name="connsiteX1" fmla="*/ 8557 w 1219290"/>
              <a:gd name="connsiteY1" fmla="*/ 0 h 812800"/>
              <a:gd name="connsiteX2" fmla="*/ 413898 w 1219290"/>
              <a:gd name="connsiteY2" fmla="*/ 309033 h 812800"/>
              <a:gd name="connsiteX3" fmla="*/ 1219290 w 1219290"/>
              <a:gd name="connsiteY3" fmla="*/ 309033 h 812800"/>
              <a:gd name="connsiteX4" fmla="*/ 1101815 w 1219290"/>
              <a:gd name="connsiteY4" fmla="*/ 778933 h 812800"/>
              <a:gd name="connsiteX5" fmla="*/ 25490 w 1219290"/>
              <a:gd name="connsiteY5" fmla="*/ 812800 h 812800"/>
              <a:gd name="connsiteX0" fmla="*/ 25490 w 1436249"/>
              <a:gd name="connsiteY0" fmla="*/ 812800 h 863600"/>
              <a:gd name="connsiteX1" fmla="*/ 8557 w 1436249"/>
              <a:gd name="connsiteY1" fmla="*/ 0 h 863600"/>
              <a:gd name="connsiteX2" fmla="*/ 413898 w 1436249"/>
              <a:gd name="connsiteY2" fmla="*/ 309033 h 863600"/>
              <a:gd name="connsiteX3" fmla="*/ 1219290 w 1436249"/>
              <a:gd name="connsiteY3" fmla="*/ 309033 h 863600"/>
              <a:gd name="connsiteX4" fmla="*/ 1436249 w 1436249"/>
              <a:gd name="connsiteY4" fmla="*/ 863600 h 863600"/>
              <a:gd name="connsiteX5" fmla="*/ 25490 w 1436249"/>
              <a:gd name="connsiteY5" fmla="*/ 812800 h 863600"/>
              <a:gd name="connsiteX0" fmla="*/ 25490 w 1436249"/>
              <a:gd name="connsiteY0" fmla="*/ 812800 h 863600"/>
              <a:gd name="connsiteX1" fmla="*/ 8557 w 1436249"/>
              <a:gd name="connsiteY1" fmla="*/ 0 h 863600"/>
              <a:gd name="connsiteX2" fmla="*/ 413898 w 1436249"/>
              <a:gd name="connsiteY2" fmla="*/ 309033 h 863600"/>
              <a:gd name="connsiteX3" fmla="*/ 1320890 w 1436249"/>
              <a:gd name="connsiteY3" fmla="*/ 110066 h 863600"/>
              <a:gd name="connsiteX4" fmla="*/ 1436249 w 1436249"/>
              <a:gd name="connsiteY4" fmla="*/ 863600 h 863600"/>
              <a:gd name="connsiteX5" fmla="*/ 25490 w 1436249"/>
              <a:gd name="connsiteY5" fmla="*/ 812800 h 863600"/>
              <a:gd name="connsiteX0" fmla="*/ 25490 w 1436249"/>
              <a:gd name="connsiteY0" fmla="*/ 812800 h 863600"/>
              <a:gd name="connsiteX1" fmla="*/ 8557 w 1436249"/>
              <a:gd name="connsiteY1" fmla="*/ 0 h 863600"/>
              <a:gd name="connsiteX2" fmla="*/ 566298 w 1436249"/>
              <a:gd name="connsiteY2" fmla="*/ 50799 h 863600"/>
              <a:gd name="connsiteX3" fmla="*/ 1320890 w 1436249"/>
              <a:gd name="connsiteY3" fmla="*/ 110066 h 863600"/>
              <a:gd name="connsiteX4" fmla="*/ 1436249 w 1436249"/>
              <a:gd name="connsiteY4" fmla="*/ 863600 h 863600"/>
              <a:gd name="connsiteX5" fmla="*/ 25490 w 1436249"/>
              <a:gd name="connsiteY5" fmla="*/ 812800 h 863600"/>
              <a:gd name="connsiteX0" fmla="*/ 21611 w 1436604"/>
              <a:gd name="connsiteY0" fmla="*/ 838200 h 863600"/>
              <a:gd name="connsiteX1" fmla="*/ 8912 w 1436604"/>
              <a:gd name="connsiteY1" fmla="*/ 0 h 863600"/>
              <a:gd name="connsiteX2" fmla="*/ 566653 w 1436604"/>
              <a:gd name="connsiteY2" fmla="*/ 50799 h 863600"/>
              <a:gd name="connsiteX3" fmla="*/ 1321245 w 1436604"/>
              <a:gd name="connsiteY3" fmla="*/ 110066 h 863600"/>
              <a:gd name="connsiteX4" fmla="*/ 1436604 w 1436604"/>
              <a:gd name="connsiteY4" fmla="*/ 863600 h 863600"/>
              <a:gd name="connsiteX5" fmla="*/ 21611 w 1436604"/>
              <a:gd name="connsiteY5" fmla="*/ 838200 h 863600"/>
              <a:gd name="connsiteX0" fmla="*/ 24803 w 1439796"/>
              <a:gd name="connsiteY0" fmla="*/ 838200 h 863600"/>
              <a:gd name="connsiteX1" fmla="*/ 12104 w 1439796"/>
              <a:gd name="connsiteY1" fmla="*/ 0 h 863600"/>
              <a:gd name="connsiteX2" fmla="*/ 569845 w 1439796"/>
              <a:gd name="connsiteY2" fmla="*/ 50799 h 863600"/>
              <a:gd name="connsiteX3" fmla="*/ 1324437 w 1439796"/>
              <a:gd name="connsiteY3" fmla="*/ 110066 h 863600"/>
              <a:gd name="connsiteX4" fmla="*/ 1439796 w 1439796"/>
              <a:gd name="connsiteY4" fmla="*/ 863600 h 863600"/>
              <a:gd name="connsiteX5" fmla="*/ 24803 w 1439796"/>
              <a:gd name="connsiteY5" fmla="*/ 838200 h 863600"/>
              <a:gd name="connsiteX0" fmla="*/ 26851 w 1441844"/>
              <a:gd name="connsiteY0" fmla="*/ 838200 h 863600"/>
              <a:gd name="connsiteX1" fmla="*/ 14152 w 1441844"/>
              <a:gd name="connsiteY1" fmla="*/ 0 h 863600"/>
              <a:gd name="connsiteX2" fmla="*/ 571893 w 1441844"/>
              <a:gd name="connsiteY2" fmla="*/ 50799 h 863600"/>
              <a:gd name="connsiteX3" fmla="*/ 1326485 w 1441844"/>
              <a:gd name="connsiteY3" fmla="*/ 110066 h 863600"/>
              <a:gd name="connsiteX4" fmla="*/ 1441844 w 1441844"/>
              <a:gd name="connsiteY4" fmla="*/ 863600 h 863600"/>
              <a:gd name="connsiteX5" fmla="*/ 26851 w 1441844"/>
              <a:gd name="connsiteY5" fmla="*/ 838200 h 863600"/>
              <a:gd name="connsiteX0" fmla="*/ 17368 w 1432361"/>
              <a:gd name="connsiteY0" fmla="*/ 838200 h 863600"/>
              <a:gd name="connsiteX1" fmla="*/ 17369 w 1432361"/>
              <a:gd name="connsiteY1" fmla="*/ 0 h 863600"/>
              <a:gd name="connsiteX2" fmla="*/ 562410 w 1432361"/>
              <a:gd name="connsiteY2" fmla="*/ 50799 h 863600"/>
              <a:gd name="connsiteX3" fmla="*/ 1317002 w 1432361"/>
              <a:gd name="connsiteY3" fmla="*/ 110066 h 863600"/>
              <a:gd name="connsiteX4" fmla="*/ 1432361 w 1432361"/>
              <a:gd name="connsiteY4" fmla="*/ 863600 h 863600"/>
              <a:gd name="connsiteX5" fmla="*/ 17368 w 1432361"/>
              <a:gd name="connsiteY5" fmla="*/ 838200 h 863600"/>
              <a:gd name="connsiteX0" fmla="*/ 4777 w 1419770"/>
              <a:gd name="connsiteY0" fmla="*/ 838200 h 863600"/>
              <a:gd name="connsiteX1" fmla="*/ 4778 w 1419770"/>
              <a:gd name="connsiteY1" fmla="*/ 0 h 863600"/>
              <a:gd name="connsiteX2" fmla="*/ 549819 w 1419770"/>
              <a:gd name="connsiteY2" fmla="*/ 50799 h 863600"/>
              <a:gd name="connsiteX3" fmla="*/ 1304411 w 1419770"/>
              <a:gd name="connsiteY3" fmla="*/ 110066 h 863600"/>
              <a:gd name="connsiteX4" fmla="*/ 1419770 w 1419770"/>
              <a:gd name="connsiteY4" fmla="*/ 863600 h 863600"/>
              <a:gd name="connsiteX5" fmla="*/ 4777 w 1419770"/>
              <a:gd name="connsiteY5" fmla="*/ 838200 h 863600"/>
              <a:gd name="connsiteX0" fmla="*/ 4777 w 1381670"/>
              <a:gd name="connsiteY0" fmla="*/ 838200 h 838200"/>
              <a:gd name="connsiteX1" fmla="*/ 4778 w 1381670"/>
              <a:gd name="connsiteY1" fmla="*/ 0 h 838200"/>
              <a:gd name="connsiteX2" fmla="*/ 549819 w 1381670"/>
              <a:gd name="connsiteY2" fmla="*/ 50799 h 838200"/>
              <a:gd name="connsiteX3" fmla="*/ 1304411 w 1381670"/>
              <a:gd name="connsiteY3" fmla="*/ 110066 h 838200"/>
              <a:gd name="connsiteX4" fmla="*/ 1381670 w 1381670"/>
              <a:gd name="connsiteY4" fmla="*/ 821266 h 838200"/>
              <a:gd name="connsiteX5" fmla="*/ 4777 w 1381670"/>
              <a:gd name="connsiteY5" fmla="*/ 838200 h 838200"/>
              <a:gd name="connsiteX0" fmla="*/ 4777 w 1407070"/>
              <a:gd name="connsiteY0" fmla="*/ 838200 h 846666"/>
              <a:gd name="connsiteX1" fmla="*/ 4778 w 1407070"/>
              <a:gd name="connsiteY1" fmla="*/ 0 h 846666"/>
              <a:gd name="connsiteX2" fmla="*/ 549819 w 1407070"/>
              <a:gd name="connsiteY2" fmla="*/ 50799 h 846666"/>
              <a:gd name="connsiteX3" fmla="*/ 1304411 w 1407070"/>
              <a:gd name="connsiteY3" fmla="*/ 110066 h 846666"/>
              <a:gd name="connsiteX4" fmla="*/ 1407070 w 1407070"/>
              <a:gd name="connsiteY4" fmla="*/ 846666 h 846666"/>
              <a:gd name="connsiteX5" fmla="*/ 4777 w 1407070"/>
              <a:gd name="connsiteY5" fmla="*/ 838200 h 846666"/>
              <a:gd name="connsiteX0" fmla="*/ 4777 w 1390137"/>
              <a:gd name="connsiteY0" fmla="*/ 838200 h 838200"/>
              <a:gd name="connsiteX1" fmla="*/ 4778 w 1390137"/>
              <a:gd name="connsiteY1" fmla="*/ 0 h 838200"/>
              <a:gd name="connsiteX2" fmla="*/ 549819 w 1390137"/>
              <a:gd name="connsiteY2" fmla="*/ 50799 h 838200"/>
              <a:gd name="connsiteX3" fmla="*/ 1304411 w 1390137"/>
              <a:gd name="connsiteY3" fmla="*/ 110066 h 838200"/>
              <a:gd name="connsiteX4" fmla="*/ 1390137 w 1390137"/>
              <a:gd name="connsiteY4" fmla="*/ 838200 h 838200"/>
              <a:gd name="connsiteX5" fmla="*/ 4777 w 1390137"/>
              <a:gd name="connsiteY5" fmla="*/ 838200 h 838200"/>
              <a:gd name="connsiteX0" fmla="*/ 1352 w 1386712"/>
              <a:gd name="connsiteY0" fmla="*/ 817033 h 817033"/>
              <a:gd name="connsiteX1" fmla="*/ 22519 w 1386712"/>
              <a:gd name="connsiteY1" fmla="*/ 0 h 817033"/>
              <a:gd name="connsiteX2" fmla="*/ 546394 w 1386712"/>
              <a:gd name="connsiteY2" fmla="*/ 29632 h 817033"/>
              <a:gd name="connsiteX3" fmla="*/ 1300986 w 1386712"/>
              <a:gd name="connsiteY3" fmla="*/ 88899 h 817033"/>
              <a:gd name="connsiteX4" fmla="*/ 1386712 w 1386712"/>
              <a:gd name="connsiteY4" fmla="*/ 817033 h 817033"/>
              <a:gd name="connsiteX5" fmla="*/ 1352 w 1386712"/>
              <a:gd name="connsiteY5" fmla="*/ 817033 h 817033"/>
              <a:gd name="connsiteX0" fmla="*/ 2447 w 1387807"/>
              <a:gd name="connsiteY0" fmla="*/ 829733 h 829733"/>
              <a:gd name="connsiteX1" fmla="*/ 10914 w 1387807"/>
              <a:gd name="connsiteY1" fmla="*/ 0 h 829733"/>
              <a:gd name="connsiteX2" fmla="*/ 547489 w 1387807"/>
              <a:gd name="connsiteY2" fmla="*/ 423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82956 w 1387807"/>
              <a:gd name="connsiteY2" fmla="*/ 423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82956 w 1387807"/>
              <a:gd name="connsiteY2" fmla="*/ 550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91423 w 1387807"/>
              <a:gd name="connsiteY2" fmla="*/ 50799 h 829733"/>
              <a:gd name="connsiteX3" fmla="*/ 1302081 w 1387807"/>
              <a:gd name="connsiteY3" fmla="*/ 101599 h 829733"/>
              <a:gd name="connsiteX4" fmla="*/ 1387807 w 1387807"/>
              <a:gd name="connsiteY4" fmla="*/ 829733 h 829733"/>
              <a:gd name="connsiteX5" fmla="*/ 2447 w 1387807"/>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807" h="829733">
                <a:moveTo>
                  <a:pt x="2447" y="829733"/>
                </a:moveTo>
                <a:cubicBezTo>
                  <a:pt x="-4608" y="668866"/>
                  <a:pt x="5270" y="173567"/>
                  <a:pt x="10914" y="0"/>
                </a:cubicBezTo>
                <a:lnTo>
                  <a:pt x="691423" y="50799"/>
                </a:lnTo>
                <a:lnTo>
                  <a:pt x="1302081" y="101599"/>
                </a:lnTo>
                <a:lnTo>
                  <a:pt x="1387807" y="829733"/>
                </a:lnTo>
                <a:lnTo>
                  <a:pt x="2447" y="829733"/>
                </a:lnTo>
                <a:close/>
              </a:path>
            </a:pathLst>
          </a:custGeom>
          <a:gradFill flip="none" rotWithShape="1">
            <a:gsLst>
              <a:gs pos="51000">
                <a:schemeClr val="tx2">
                  <a:lumMod val="89000"/>
                  <a:alpha val="24000"/>
                </a:schemeClr>
              </a:gs>
              <a:gs pos="50000">
                <a:schemeClr val="tx2">
                  <a:alpha val="24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smtClean="0"/>
          </a:p>
        </p:txBody>
      </p:sp>
      <p:grpSp>
        <p:nvGrpSpPr>
          <p:cNvPr id="12" name="Group 11"/>
          <p:cNvGrpSpPr/>
          <p:nvPr/>
        </p:nvGrpSpPr>
        <p:grpSpPr>
          <a:xfrm>
            <a:off x="3505200" y="3090168"/>
            <a:ext cx="8543925" cy="3784094"/>
            <a:chOff x="3505200" y="3090168"/>
            <a:chExt cx="8543925" cy="3784094"/>
          </a:xfrm>
        </p:grpSpPr>
        <p:pic>
          <p:nvPicPr>
            <p:cNvPr id="2" name="Picture 1"/>
            <p:cNvPicPr>
              <a:picLocks noChangeAspect="1"/>
            </p:cNvPicPr>
            <p:nvPr/>
          </p:nvPicPr>
          <p:blipFill rotWithShape="1">
            <a:blip r:embed="rId4"/>
            <a:srcRect b="65185"/>
            <a:stretch/>
          </p:blipFill>
          <p:spPr>
            <a:xfrm>
              <a:off x="3505200" y="3090168"/>
              <a:ext cx="1765300" cy="3784094"/>
            </a:xfrm>
            <a:prstGeom prst="rect">
              <a:avLst/>
            </a:prstGeom>
          </p:spPr>
        </p:pic>
        <p:pic>
          <p:nvPicPr>
            <p:cNvPr id="3" name="Picture 2"/>
            <p:cNvPicPr>
              <a:picLocks noChangeAspect="1"/>
            </p:cNvPicPr>
            <p:nvPr/>
          </p:nvPicPr>
          <p:blipFill>
            <a:blip r:embed="rId5"/>
            <a:stretch>
              <a:fillRect/>
            </a:stretch>
          </p:blipFill>
          <p:spPr>
            <a:xfrm>
              <a:off x="5590844" y="3163574"/>
              <a:ext cx="5267656" cy="2965823"/>
            </a:xfrm>
            <a:prstGeom prst="rect">
              <a:avLst/>
            </a:prstGeom>
          </p:spPr>
        </p:pic>
        <p:pic>
          <p:nvPicPr>
            <p:cNvPr id="9" name="Picture 8"/>
            <p:cNvPicPr>
              <a:picLocks noChangeAspect="1"/>
            </p:cNvPicPr>
            <p:nvPr/>
          </p:nvPicPr>
          <p:blipFill>
            <a:blip r:embed="rId6"/>
            <a:stretch>
              <a:fillRect/>
            </a:stretch>
          </p:blipFill>
          <p:spPr>
            <a:xfrm>
              <a:off x="10134629" y="4978400"/>
              <a:ext cx="1914496" cy="1290356"/>
            </a:xfrm>
            <a:prstGeom prst="rect">
              <a:avLst/>
            </a:prstGeom>
          </p:spPr>
        </p:pic>
        <p:pic>
          <p:nvPicPr>
            <p:cNvPr id="10" name="Picture 9"/>
            <p:cNvPicPr>
              <a:picLocks noChangeAspect="1"/>
            </p:cNvPicPr>
            <p:nvPr/>
          </p:nvPicPr>
          <p:blipFill>
            <a:blip r:embed="rId7"/>
            <a:stretch>
              <a:fillRect/>
            </a:stretch>
          </p:blipFill>
          <p:spPr>
            <a:xfrm>
              <a:off x="5413375" y="4302946"/>
              <a:ext cx="3387725" cy="2219578"/>
            </a:xfrm>
            <a:prstGeom prst="rect">
              <a:avLst/>
            </a:prstGeom>
          </p:spPr>
        </p:pic>
      </p:grpSp>
      <p:sp>
        <p:nvSpPr>
          <p:cNvPr id="11" name="Rectangle 10"/>
          <p:cNvSpPr/>
          <p:nvPr/>
        </p:nvSpPr>
        <p:spPr>
          <a:xfrm>
            <a:off x="309562" y="3320829"/>
            <a:ext cx="6092825" cy="2375009"/>
          </a:xfrm>
          <a:prstGeom prst="rect">
            <a:avLst/>
          </a:prstGeom>
        </p:spPr>
        <p:txBody>
          <a:bodyPr>
            <a:spAutoFit/>
          </a:bodyPr>
          <a:lstStyle/>
          <a:p>
            <a:pPr lvl="0">
              <a:lnSpc>
                <a:spcPct val="150000"/>
              </a:lnSpc>
            </a:pPr>
            <a:r>
              <a:rPr lang="en-US" sz="2000" b="1" dirty="0">
                <a:solidFill>
                  <a:schemeClr val="tx1">
                    <a:lumMod val="65000"/>
                    <a:lumOff val="35000"/>
                  </a:schemeClr>
                </a:solidFill>
              </a:rPr>
              <a:t>Use cases and apps</a:t>
            </a:r>
          </a:p>
          <a:p>
            <a:pPr marL="342900" lvl="0" indent="-342900">
              <a:lnSpc>
                <a:spcPct val="150000"/>
              </a:lnSpc>
              <a:buFont typeface="Arial"/>
              <a:buChar char="•"/>
            </a:pPr>
            <a:r>
              <a:rPr lang="en-US" sz="2000" dirty="0">
                <a:hlinkClick r:id="rId8"/>
              </a:rPr>
              <a:t>Smart factory</a:t>
            </a:r>
            <a:endParaRPr lang="en-US" sz="2000" dirty="0"/>
          </a:p>
          <a:p>
            <a:pPr marL="342900" lvl="0" indent="-342900">
              <a:lnSpc>
                <a:spcPct val="150000"/>
              </a:lnSpc>
              <a:buFont typeface="Arial"/>
              <a:buChar char="•"/>
            </a:pPr>
            <a:r>
              <a:rPr lang="en-US" sz="2000" dirty="0">
                <a:hlinkClick r:id="rId9"/>
              </a:rPr>
              <a:t>Retailer</a:t>
            </a:r>
            <a:r>
              <a:rPr lang="en-US" sz="2000" dirty="0"/>
              <a:t> supply chain</a:t>
            </a:r>
          </a:p>
          <a:p>
            <a:pPr marL="342900" lvl="0" indent="-342900">
              <a:lnSpc>
                <a:spcPct val="150000"/>
              </a:lnSpc>
              <a:buFont typeface="Arial"/>
              <a:buChar char="•"/>
            </a:pPr>
            <a:r>
              <a:rPr lang="en-US" sz="2000" dirty="0">
                <a:hlinkClick r:id="rId10"/>
              </a:rPr>
              <a:t>Agriculture</a:t>
            </a:r>
            <a:endParaRPr lang="en-US" sz="2000" dirty="0"/>
          </a:p>
          <a:p>
            <a:pPr marL="342900" lvl="0" indent="-342900">
              <a:lnSpc>
                <a:spcPct val="150000"/>
              </a:lnSpc>
              <a:buFont typeface="Arial"/>
              <a:buChar char="•"/>
            </a:pPr>
            <a:r>
              <a:rPr lang="en-US" sz="2000" dirty="0">
                <a:hlinkClick r:id="rId11"/>
              </a:rPr>
              <a:t>Waste management</a:t>
            </a:r>
            <a:endParaRPr lang="en-US" sz="2000" dirty="0"/>
          </a:p>
        </p:txBody>
      </p:sp>
    </p:spTree>
    <p:extLst>
      <p:ext uri="{BB962C8B-B14F-4D97-AF65-F5344CB8AC3E}">
        <p14:creationId xmlns:p14="http://schemas.microsoft.com/office/powerpoint/2010/main" val="66969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45501" y="3104553"/>
            <a:ext cx="9412768" cy="648896"/>
          </a:xfrm>
        </p:spPr>
        <p:txBody>
          <a:bodyPr/>
          <a:lstStyle/>
          <a:p>
            <a:r>
              <a:rPr lang="en-US" dirty="0"/>
              <a:t>Business Intelligence and the IoT</a:t>
            </a:r>
            <a:endParaRPr lang="en-US" dirty="0"/>
          </a:p>
        </p:txBody>
      </p:sp>
    </p:spTree>
    <p:extLst>
      <p:ext uri="{BB962C8B-B14F-4D97-AF65-F5344CB8AC3E}">
        <p14:creationId xmlns:p14="http://schemas.microsoft.com/office/powerpoint/2010/main" val="297211740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 is Business Intelligence (BI)?</a:t>
            </a:r>
          </a:p>
        </p:txBody>
      </p:sp>
      <p:sp>
        <p:nvSpPr>
          <p:cNvPr id="4" name="Content Placeholder 3"/>
          <p:cNvSpPr>
            <a:spLocks noGrp="1"/>
          </p:cNvSpPr>
          <p:nvPr>
            <p:ph sz="quarter" idx="4294967295"/>
          </p:nvPr>
        </p:nvSpPr>
        <p:spPr>
          <a:xfrm>
            <a:off x="731232" y="1487926"/>
            <a:ext cx="10609297" cy="4007251"/>
          </a:xfrm>
        </p:spPr>
        <p:txBody>
          <a:bodyPr/>
          <a:lstStyle/>
          <a:p>
            <a:pPr algn="just"/>
            <a:r>
              <a:rPr lang="en-US" dirty="0" smtClean="0">
                <a:solidFill>
                  <a:srgbClr val="596E81"/>
                </a:solidFill>
              </a:rPr>
              <a:t>Umbrella </a:t>
            </a:r>
            <a:r>
              <a:rPr lang="en-US" dirty="0">
                <a:solidFill>
                  <a:srgbClr val="596E81"/>
                </a:solidFill>
              </a:rPr>
              <a:t>term </a:t>
            </a:r>
            <a:r>
              <a:rPr lang="en-US" dirty="0" smtClean="0">
                <a:solidFill>
                  <a:srgbClr val="596E81"/>
                </a:solidFill>
              </a:rPr>
              <a:t>for </a:t>
            </a:r>
            <a:r>
              <a:rPr lang="en-US" dirty="0">
                <a:solidFill>
                  <a:srgbClr val="596E81"/>
                </a:solidFill>
              </a:rPr>
              <a:t>methodologies, architectures, and technologies that </a:t>
            </a:r>
            <a:r>
              <a:rPr lang="en-US" b="1" dirty="0">
                <a:solidFill>
                  <a:srgbClr val="596E81"/>
                </a:solidFill>
              </a:rPr>
              <a:t>transform raw data</a:t>
            </a:r>
            <a:r>
              <a:rPr lang="en-US" dirty="0">
                <a:solidFill>
                  <a:srgbClr val="596E81"/>
                </a:solidFill>
              </a:rPr>
              <a:t> into </a:t>
            </a:r>
            <a:r>
              <a:rPr lang="en-US" b="1" dirty="0" smtClean="0">
                <a:solidFill>
                  <a:srgbClr val="596E81"/>
                </a:solidFill>
              </a:rPr>
              <a:t>meaningful</a:t>
            </a:r>
            <a:r>
              <a:rPr lang="en-US" dirty="0" smtClean="0">
                <a:solidFill>
                  <a:srgbClr val="596E81"/>
                </a:solidFill>
              </a:rPr>
              <a:t> </a:t>
            </a:r>
            <a:r>
              <a:rPr lang="en-US" b="1" dirty="0" smtClean="0">
                <a:solidFill>
                  <a:srgbClr val="596E81"/>
                </a:solidFill>
              </a:rPr>
              <a:t>business insights</a:t>
            </a:r>
            <a:r>
              <a:rPr lang="en-US" dirty="0" smtClean="0">
                <a:solidFill>
                  <a:srgbClr val="596E81"/>
                </a:solidFill>
              </a:rPr>
              <a:t>.</a:t>
            </a:r>
            <a:br>
              <a:rPr lang="en-US" dirty="0" smtClean="0">
                <a:solidFill>
                  <a:srgbClr val="596E81"/>
                </a:solidFill>
              </a:rPr>
            </a:br>
            <a:r>
              <a:rPr lang="en-US" dirty="0" smtClean="0">
                <a:solidFill>
                  <a:srgbClr val="596E81"/>
                </a:solidFill>
              </a:rPr>
              <a:t>This includes related activities such as:</a:t>
            </a:r>
          </a:p>
          <a:p>
            <a:pPr marL="457200" indent="-457200">
              <a:lnSpc>
                <a:spcPct val="130000"/>
              </a:lnSpc>
              <a:buFont typeface="Arial"/>
              <a:buChar char="•"/>
            </a:pPr>
            <a:r>
              <a:rPr lang="en-US" dirty="0" smtClean="0">
                <a:solidFill>
                  <a:srgbClr val="596E81"/>
                </a:solidFill>
              </a:rPr>
              <a:t>data mining*</a:t>
            </a:r>
          </a:p>
          <a:p>
            <a:pPr marL="457200" indent="-457200">
              <a:lnSpc>
                <a:spcPct val="130000"/>
              </a:lnSpc>
              <a:buFont typeface="Arial"/>
              <a:buChar char="•"/>
            </a:pPr>
            <a:r>
              <a:rPr lang="en-US" b="1" dirty="0">
                <a:solidFill>
                  <a:srgbClr val="596E81"/>
                </a:solidFill>
              </a:rPr>
              <a:t>r</a:t>
            </a:r>
            <a:r>
              <a:rPr lang="en-US" b="1" dirty="0" smtClean="0">
                <a:solidFill>
                  <a:srgbClr val="596E81"/>
                </a:solidFill>
              </a:rPr>
              <a:t>eporting</a:t>
            </a:r>
          </a:p>
          <a:p>
            <a:pPr marL="457200" indent="-457200">
              <a:lnSpc>
                <a:spcPct val="130000"/>
              </a:lnSpc>
              <a:buFont typeface="Arial"/>
              <a:buChar char="•"/>
            </a:pPr>
            <a:r>
              <a:rPr lang="en-US" b="1" dirty="0" smtClean="0">
                <a:solidFill>
                  <a:srgbClr val="596E81"/>
                </a:solidFill>
              </a:rPr>
              <a:t>online analytical processing (OLAP)</a:t>
            </a:r>
          </a:p>
          <a:p>
            <a:pPr marL="457200" indent="-457200">
              <a:lnSpc>
                <a:spcPct val="130000"/>
              </a:lnSpc>
              <a:buFont typeface="Arial"/>
              <a:buChar char="•"/>
            </a:pPr>
            <a:r>
              <a:rPr lang="en-US" b="1" dirty="0">
                <a:solidFill>
                  <a:srgbClr val="596E81"/>
                </a:solidFill>
              </a:rPr>
              <a:t>r</a:t>
            </a:r>
            <a:r>
              <a:rPr lang="en-US" b="1" dirty="0" smtClean="0">
                <a:solidFill>
                  <a:srgbClr val="596E81"/>
                </a:solidFill>
              </a:rPr>
              <a:t>eal-time analytics</a:t>
            </a:r>
          </a:p>
          <a:p>
            <a:pPr marL="457200" indent="-457200">
              <a:lnSpc>
                <a:spcPct val="130000"/>
              </a:lnSpc>
              <a:buFont typeface="Arial"/>
              <a:buChar char="•"/>
            </a:pPr>
            <a:r>
              <a:rPr lang="en-US" b="1" dirty="0">
                <a:solidFill>
                  <a:srgbClr val="596E81"/>
                </a:solidFill>
              </a:rPr>
              <a:t>p</a:t>
            </a:r>
            <a:r>
              <a:rPr lang="en-US" b="1" dirty="0" smtClean="0">
                <a:solidFill>
                  <a:srgbClr val="596E81"/>
                </a:solidFill>
              </a:rPr>
              <a:t>redictive analytics</a:t>
            </a:r>
            <a:endParaRPr lang="en-US" b="1" dirty="0">
              <a:solidFill>
                <a:srgbClr val="596E81"/>
              </a:solidFill>
            </a:endParaRPr>
          </a:p>
        </p:txBody>
      </p:sp>
      <p:sp>
        <p:nvSpPr>
          <p:cNvPr id="6" name="Rectangle 5"/>
          <p:cNvSpPr/>
          <p:nvPr/>
        </p:nvSpPr>
        <p:spPr>
          <a:xfrm>
            <a:off x="8127653" y="5754820"/>
            <a:ext cx="3212876" cy="369332"/>
          </a:xfrm>
          <a:prstGeom prst="rect">
            <a:avLst/>
          </a:prstGeom>
        </p:spPr>
        <p:txBody>
          <a:bodyPr wrap="none">
            <a:spAutoFit/>
          </a:bodyPr>
          <a:lstStyle/>
          <a:p>
            <a:pPr algn="r"/>
            <a:r>
              <a:rPr lang="en-US" dirty="0" smtClean="0">
                <a:solidFill>
                  <a:srgbClr val="688096"/>
                </a:solidFill>
              </a:rPr>
              <a:t>*) not covered in the following</a:t>
            </a:r>
            <a:endParaRPr lang="en-US" dirty="0">
              <a:solidFill>
                <a:srgbClr val="688096"/>
              </a:solidFill>
            </a:endParaRPr>
          </a:p>
        </p:txBody>
      </p:sp>
    </p:spTree>
    <p:extLst>
      <p:ext uri="{BB962C8B-B14F-4D97-AF65-F5344CB8AC3E}">
        <p14:creationId xmlns:p14="http://schemas.microsoft.com/office/powerpoint/2010/main" val="90768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value of BI</a:t>
            </a:r>
            <a:endParaRPr lang="en-US" dirty="0"/>
          </a:p>
        </p:txBody>
      </p:sp>
      <p:cxnSp>
        <p:nvCxnSpPr>
          <p:cNvPr id="5" name="Straight Arrow Connector 4"/>
          <p:cNvCxnSpPr/>
          <p:nvPr/>
        </p:nvCxnSpPr>
        <p:spPr>
          <a:xfrm>
            <a:off x="679920" y="6182938"/>
            <a:ext cx="10339894" cy="0"/>
          </a:xfrm>
          <a:prstGeom prst="straightConnector1">
            <a:avLst/>
          </a:prstGeom>
          <a:ln w="9525">
            <a:solidFill>
              <a:schemeClr val="tx2"/>
            </a:solidFill>
            <a:headEnd type="none"/>
            <a:tailEnd type="triangle" w="lg" len="lg"/>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629511" y="6182938"/>
            <a:ext cx="10390303" cy="523220"/>
          </a:xfrm>
          <a:prstGeom prst="rect">
            <a:avLst/>
          </a:prstGeom>
        </p:spPr>
        <p:txBody>
          <a:bodyPr wrap="square" rtlCol="0">
            <a:spAutoFit/>
          </a:bodyPr>
          <a:lstStyle/>
          <a:p>
            <a:pPr algn="ctr"/>
            <a:r>
              <a:rPr lang="en-US" sz="2800" dirty="0">
                <a:solidFill>
                  <a:schemeClr val="bg2"/>
                </a:solidFill>
              </a:rPr>
              <a:t>b</a:t>
            </a:r>
            <a:r>
              <a:rPr lang="en-US" sz="2800" dirty="0" smtClean="0">
                <a:solidFill>
                  <a:schemeClr val="bg2"/>
                </a:solidFill>
              </a:rPr>
              <a:t>usiness value</a:t>
            </a:r>
          </a:p>
        </p:txBody>
      </p:sp>
      <p:sp>
        <p:nvSpPr>
          <p:cNvPr id="8" name="Rectangle 7"/>
          <p:cNvSpPr/>
          <p:nvPr/>
        </p:nvSpPr>
        <p:spPr>
          <a:xfrm>
            <a:off x="629511" y="4650430"/>
            <a:ext cx="1904613" cy="646331"/>
          </a:xfrm>
          <a:prstGeom prst="rect">
            <a:avLst/>
          </a:prstGeom>
        </p:spPr>
        <p:txBody>
          <a:bodyPr wrap="none">
            <a:spAutoFit/>
          </a:bodyPr>
          <a:lstStyle/>
          <a:p>
            <a:pPr algn="ctr"/>
            <a:r>
              <a:rPr lang="en-US" b="1" dirty="0">
                <a:solidFill>
                  <a:schemeClr val="bg2"/>
                </a:solidFill>
              </a:rPr>
              <a:t>r</a:t>
            </a:r>
            <a:r>
              <a:rPr lang="en-US" b="1" dirty="0" smtClean="0">
                <a:solidFill>
                  <a:schemeClr val="bg2"/>
                </a:solidFill>
              </a:rPr>
              <a:t>eporting</a:t>
            </a:r>
            <a:br>
              <a:rPr lang="en-US" b="1" dirty="0" smtClean="0">
                <a:solidFill>
                  <a:schemeClr val="bg2"/>
                </a:solidFill>
              </a:rPr>
            </a:br>
            <a:r>
              <a:rPr lang="en-US" dirty="0" smtClean="0">
                <a:solidFill>
                  <a:schemeClr val="bg2"/>
                </a:solidFill>
              </a:rPr>
              <a:t>what happened? </a:t>
            </a:r>
            <a:endParaRPr lang="en-US" dirty="0">
              <a:solidFill>
                <a:schemeClr val="bg2"/>
              </a:solidFill>
            </a:endParaRPr>
          </a:p>
        </p:txBody>
      </p:sp>
      <p:sp>
        <p:nvSpPr>
          <p:cNvPr id="9" name="Rectangle 8"/>
          <p:cNvSpPr/>
          <p:nvPr/>
        </p:nvSpPr>
        <p:spPr>
          <a:xfrm>
            <a:off x="3041749" y="4024453"/>
            <a:ext cx="2122484" cy="646331"/>
          </a:xfrm>
          <a:prstGeom prst="rect">
            <a:avLst/>
          </a:prstGeom>
        </p:spPr>
        <p:txBody>
          <a:bodyPr wrap="none">
            <a:spAutoFit/>
          </a:bodyPr>
          <a:lstStyle/>
          <a:p>
            <a:pPr algn="ctr"/>
            <a:r>
              <a:rPr lang="en-US" b="1" dirty="0" smtClean="0">
                <a:solidFill>
                  <a:schemeClr val="bg2"/>
                </a:solidFill>
              </a:rPr>
              <a:t>OLAP</a:t>
            </a:r>
            <a:br>
              <a:rPr lang="en-US" b="1" dirty="0" smtClean="0">
                <a:solidFill>
                  <a:schemeClr val="bg2"/>
                </a:solidFill>
              </a:rPr>
            </a:br>
            <a:r>
              <a:rPr lang="en-US" dirty="0" smtClean="0">
                <a:solidFill>
                  <a:schemeClr val="bg2"/>
                </a:solidFill>
              </a:rPr>
              <a:t>why did it happen?</a:t>
            </a:r>
            <a:endParaRPr lang="en-US" dirty="0">
              <a:solidFill>
                <a:schemeClr val="bg2"/>
              </a:solidFill>
            </a:endParaRPr>
          </a:p>
        </p:txBody>
      </p:sp>
      <p:sp>
        <p:nvSpPr>
          <p:cNvPr id="10" name="Rectangle 9"/>
          <p:cNvSpPr/>
          <p:nvPr/>
        </p:nvSpPr>
        <p:spPr>
          <a:xfrm>
            <a:off x="5064158" y="2698137"/>
            <a:ext cx="3841892" cy="646331"/>
          </a:xfrm>
          <a:prstGeom prst="rect">
            <a:avLst/>
          </a:prstGeom>
        </p:spPr>
        <p:txBody>
          <a:bodyPr wrap="none">
            <a:spAutoFit/>
          </a:bodyPr>
          <a:lstStyle/>
          <a:p>
            <a:pPr algn="ctr"/>
            <a:r>
              <a:rPr lang="en-US" b="1" dirty="0">
                <a:solidFill>
                  <a:schemeClr val="bg2"/>
                </a:solidFill>
              </a:rPr>
              <a:t>real-time </a:t>
            </a:r>
            <a:r>
              <a:rPr lang="en-US" b="1" dirty="0" smtClean="0">
                <a:solidFill>
                  <a:schemeClr val="bg2"/>
                </a:solidFill>
              </a:rPr>
              <a:t>analytics</a:t>
            </a:r>
            <a:br>
              <a:rPr lang="en-US" b="1" dirty="0" smtClean="0">
                <a:solidFill>
                  <a:schemeClr val="bg2"/>
                </a:solidFill>
              </a:rPr>
            </a:br>
            <a:r>
              <a:rPr lang="en-US" dirty="0" smtClean="0">
                <a:solidFill>
                  <a:schemeClr val="bg2"/>
                </a:solidFill>
              </a:rPr>
              <a:t>what and why is it happening, </a:t>
            </a:r>
            <a:r>
              <a:rPr lang="en-US" i="1" dirty="0" smtClean="0">
                <a:solidFill>
                  <a:schemeClr val="bg2"/>
                </a:solidFill>
              </a:rPr>
              <a:t>now</a:t>
            </a:r>
            <a:r>
              <a:rPr lang="en-US" dirty="0" smtClean="0">
                <a:solidFill>
                  <a:schemeClr val="bg2"/>
                </a:solidFill>
              </a:rPr>
              <a:t>?</a:t>
            </a:r>
            <a:endParaRPr lang="en-US" dirty="0">
              <a:solidFill>
                <a:schemeClr val="bg2"/>
              </a:solidFill>
            </a:endParaRPr>
          </a:p>
        </p:txBody>
      </p:sp>
      <p:sp>
        <p:nvSpPr>
          <p:cNvPr id="11" name="Rectangle 10"/>
          <p:cNvSpPr/>
          <p:nvPr/>
        </p:nvSpPr>
        <p:spPr>
          <a:xfrm>
            <a:off x="8255907" y="1210115"/>
            <a:ext cx="2327731" cy="646331"/>
          </a:xfrm>
          <a:prstGeom prst="rect">
            <a:avLst/>
          </a:prstGeom>
        </p:spPr>
        <p:txBody>
          <a:bodyPr wrap="none">
            <a:spAutoFit/>
          </a:bodyPr>
          <a:lstStyle/>
          <a:p>
            <a:pPr algn="ctr"/>
            <a:r>
              <a:rPr lang="en-US" b="1" dirty="0">
                <a:solidFill>
                  <a:schemeClr val="bg2"/>
                </a:solidFill>
              </a:rPr>
              <a:t>predictive analytics</a:t>
            </a:r>
          </a:p>
          <a:p>
            <a:pPr algn="ctr"/>
            <a:r>
              <a:rPr lang="en-US" dirty="0" smtClean="0">
                <a:solidFill>
                  <a:schemeClr val="bg2"/>
                </a:solidFill>
              </a:rPr>
              <a:t>what might happen?</a:t>
            </a:r>
            <a:endParaRPr lang="en-US" dirty="0">
              <a:solidFill>
                <a:schemeClr val="bg2"/>
              </a:solidFill>
            </a:endParaRPr>
          </a:p>
        </p:txBody>
      </p:sp>
      <p:sp>
        <p:nvSpPr>
          <p:cNvPr id="19" name="Freeform 18"/>
          <p:cNvSpPr/>
          <p:nvPr/>
        </p:nvSpPr>
        <p:spPr>
          <a:xfrm>
            <a:off x="756889" y="1907758"/>
            <a:ext cx="9942207" cy="3874218"/>
          </a:xfrm>
          <a:custGeom>
            <a:avLst/>
            <a:gdLst>
              <a:gd name="connsiteX0" fmla="*/ 0 w 9608661"/>
              <a:gd name="connsiteY0" fmla="*/ 3848305 h 3848305"/>
              <a:gd name="connsiteX1" fmla="*/ 2501587 w 9608661"/>
              <a:gd name="connsiteY1" fmla="*/ 3668717 h 3848305"/>
              <a:gd name="connsiteX2" fmla="*/ 5529149 w 9608661"/>
              <a:gd name="connsiteY2" fmla="*/ 3014506 h 3848305"/>
              <a:gd name="connsiteX3" fmla="*/ 7889622 w 9608661"/>
              <a:gd name="connsiteY3" fmla="*/ 1744565 h 3848305"/>
              <a:gd name="connsiteX4" fmla="*/ 9608661 w 9608661"/>
              <a:gd name="connsiteY4" fmla="*/ 0 h 3848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08661" h="3848305">
                <a:moveTo>
                  <a:pt x="0" y="3848305"/>
                </a:moveTo>
                <a:cubicBezTo>
                  <a:pt x="790031" y="3827994"/>
                  <a:pt x="1580062" y="3807683"/>
                  <a:pt x="2501587" y="3668717"/>
                </a:cubicBezTo>
                <a:cubicBezTo>
                  <a:pt x="3423112" y="3529750"/>
                  <a:pt x="4631143" y="3335198"/>
                  <a:pt x="5529149" y="3014506"/>
                </a:cubicBezTo>
                <a:cubicBezTo>
                  <a:pt x="6427155" y="2693814"/>
                  <a:pt x="7209703" y="2246983"/>
                  <a:pt x="7889622" y="1744565"/>
                </a:cubicBezTo>
                <a:cubicBezTo>
                  <a:pt x="8569541" y="1242147"/>
                  <a:pt x="9608661" y="0"/>
                  <a:pt x="9608661" y="0"/>
                </a:cubicBezTo>
              </a:path>
            </a:pathLst>
          </a:custGeom>
          <a:ln w="47625">
            <a:gradFill flip="none" rotWithShape="1">
              <a:gsLst>
                <a:gs pos="40000">
                  <a:schemeClr val="accent3"/>
                </a:gs>
                <a:gs pos="100000">
                  <a:schemeClr val="tx2"/>
                </a:gs>
              </a:gsLst>
              <a:lin ang="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Picture 21"/>
          <p:cNvPicPr>
            <a:picLocks noChangeAspect="1"/>
          </p:cNvPicPr>
          <p:nvPr/>
        </p:nvPicPr>
        <p:blipFill>
          <a:blip r:embed="rId3"/>
          <a:stretch>
            <a:fillRect/>
          </a:stretch>
        </p:blipFill>
        <p:spPr>
          <a:xfrm>
            <a:off x="1330827" y="3967426"/>
            <a:ext cx="426702" cy="527247"/>
          </a:xfrm>
          <a:prstGeom prst="rect">
            <a:avLst/>
          </a:prstGeom>
        </p:spPr>
      </p:pic>
      <p:pic>
        <p:nvPicPr>
          <p:cNvPr id="23" name="Picture 22"/>
          <p:cNvPicPr>
            <a:picLocks noChangeAspect="1"/>
          </p:cNvPicPr>
          <p:nvPr/>
        </p:nvPicPr>
        <p:blipFill>
          <a:blip r:embed="rId4"/>
          <a:stretch>
            <a:fillRect/>
          </a:stretch>
        </p:blipFill>
        <p:spPr>
          <a:xfrm>
            <a:off x="3718747" y="3287180"/>
            <a:ext cx="784110" cy="682405"/>
          </a:xfrm>
          <a:prstGeom prst="rect">
            <a:avLst/>
          </a:prstGeom>
        </p:spPr>
      </p:pic>
      <p:pic>
        <p:nvPicPr>
          <p:cNvPr id="25" name="Picture 24"/>
          <p:cNvPicPr>
            <a:picLocks noChangeAspect="1"/>
          </p:cNvPicPr>
          <p:nvPr/>
        </p:nvPicPr>
        <p:blipFill>
          <a:blip r:embed="rId5"/>
          <a:stretch>
            <a:fillRect/>
          </a:stretch>
        </p:blipFill>
        <p:spPr>
          <a:xfrm>
            <a:off x="8947152" y="464343"/>
            <a:ext cx="704460" cy="655976"/>
          </a:xfrm>
          <a:prstGeom prst="rect">
            <a:avLst/>
          </a:prstGeom>
        </p:spPr>
      </p:pic>
      <p:pic>
        <p:nvPicPr>
          <p:cNvPr id="26" name="Picture 25"/>
          <p:cNvPicPr>
            <a:picLocks noChangeAspect="1"/>
          </p:cNvPicPr>
          <p:nvPr/>
        </p:nvPicPr>
        <p:blipFill>
          <a:blip r:embed="rId6"/>
          <a:stretch>
            <a:fillRect/>
          </a:stretch>
        </p:blipFill>
        <p:spPr>
          <a:xfrm>
            <a:off x="6516959" y="1933414"/>
            <a:ext cx="830393" cy="670998"/>
          </a:xfrm>
          <a:prstGeom prst="rect">
            <a:avLst/>
          </a:prstGeom>
        </p:spPr>
      </p:pic>
    </p:spTree>
    <p:extLst>
      <p:ext uri="{BB962C8B-B14F-4D97-AF65-F5344CB8AC3E}">
        <p14:creationId xmlns:p14="http://schemas.microsoft.com/office/powerpoint/2010/main" val="74344865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BI use cases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814753344"/>
              </p:ext>
            </p:extLst>
          </p:nvPr>
        </p:nvGraphicFramePr>
        <p:xfrm>
          <a:off x="385763" y="1393825"/>
          <a:ext cx="11185683" cy="4028439"/>
        </p:xfrm>
        <a:graphic>
          <a:graphicData uri="http://schemas.openxmlformats.org/drawingml/2006/table">
            <a:tbl>
              <a:tblPr firstRow="1" bandRow="1">
                <a:tableStyleId>{21E4AEA4-8DFA-4A89-87EB-49C32662AFE0}</a:tableStyleId>
              </a:tblPr>
              <a:tblGrid>
                <a:gridCol w="1230647"/>
                <a:gridCol w="2668360"/>
                <a:gridCol w="7286676"/>
              </a:tblGrid>
              <a:tr h="370840">
                <a:tc>
                  <a:txBody>
                    <a:bodyPr/>
                    <a:lstStyle/>
                    <a:p>
                      <a:endParaRPr lang="en-US" dirty="0"/>
                    </a:p>
                  </a:txBody>
                  <a:tcPr>
                    <a:noFill/>
                  </a:tcPr>
                </a:tc>
                <a:tc>
                  <a:txBody>
                    <a:bodyPr/>
                    <a:lstStyle/>
                    <a:p>
                      <a:endParaRPr lang="en-US" dirty="0">
                        <a:solidFill>
                          <a:schemeClr val="tx1"/>
                        </a:solidFill>
                      </a:endParaRPr>
                    </a:p>
                  </a:txBody>
                  <a:tcPr>
                    <a:noFill/>
                  </a:tcPr>
                </a:tc>
                <a:tc>
                  <a:txBody>
                    <a:bodyPr/>
                    <a:lstStyle/>
                    <a:p>
                      <a:r>
                        <a:rPr lang="en-US" dirty="0" smtClean="0">
                          <a:solidFill>
                            <a:schemeClr val="tx1"/>
                          </a:solidFill>
                        </a:rPr>
                        <a:t>example</a:t>
                      </a:r>
                      <a:endParaRPr lang="en-US" dirty="0">
                        <a:solidFill>
                          <a:schemeClr val="tx1"/>
                        </a:solidFill>
                      </a:endParaRPr>
                    </a:p>
                  </a:txBody>
                  <a:tcPr/>
                </a:tc>
              </a:tr>
              <a:tr h="370840">
                <a:tc>
                  <a:txBody>
                    <a:bodyPr/>
                    <a:lstStyle/>
                    <a:p>
                      <a:endParaRPr lang="en-US" dirty="0" smtClean="0"/>
                    </a:p>
                    <a:p>
                      <a:endParaRPr lang="en-US" dirty="0" smtClean="0"/>
                    </a:p>
                    <a:p>
                      <a:endParaRPr lang="en-US" dirty="0"/>
                    </a:p>
                  </a:txBody>
                  <a:tcPr>
                    <a:solidFill>
                      <a:schemeClr val="bg1">
                        <a:lumMod val="95000"/>
                      </a:schemeClr>
                    </a:solidFill>
                  </a:tcPr>
                </a:tc>
                <a:tc>
                  <a:txBody>
                    <a:bodyPr/>
                    <a:lstStyle/>
                    <a:p>
                      <a:pPr algn="ctr"/>
                      <a:r>
                        <a:rPr lang="en-US" b="1" dirty="0" smtClean="0"/>
                        <a:t>reporting</a:t>
                      </a:r>
                      <a:endParaRPr lang="en-US" b="1" dirty="0"/>
                    </a:p>
                  </a:txBody>
                  <a:tcPr anchor="ctr"/>
                </a:tc>
                <a:tc>
                  <a:txBody>
                    <a:bodyPr/>
                    <a:lstStyle/>
                    <a:p>
                      <a:r>
                        <a:rPr lang="en-US" dirty="0" smtClean="0"/>
                        <a:t>A summary</a:t>
                      </a:r>
                      <a:r>
                        <a:rPr lang="en-US" baseline="0" dirty="0" smtClean="0"/>
                        <a:t> of the sales per category for last week is </a:t>
                      </a:r>
                      <a:r>
                        <a:rPr lang="en-US" dirty="0" smtClean="0"/>
                        <a:t>automatically generated</a:t>
                      </a:r>
                      <a:r>
                        <a:rPr lang="en-US" baseline="0" dirty="0" smtClean="0"/>
                        <a:t> on Sunday night.</a:t>
                      </a:r>
                      <a:endParaRPr lang="en-US" dirty="0"/>
                    </a:p>
                  </a:txBody>
                  <a:tcPr anchor="ctr"/>
                </a:tc>
              </a:tr>
              <a:tr h="370840">
                <a:tc>
                  <a:txBody>
                    <a:bodyPr/>
                    <a:lstStyle/>
                    <a:p>
                      <a:endParaRPr lang="en-US" dirty="0" smtClean="0"/>
                    </a:p>
                    <a:p>
                      <a:endParaRPr lang="en-US" dirty="0" smtClean="0"/>
                    </a:p>
                    <a:p>
                      <a:endParaRPr lang="en-US" dirty="0"/>
                    </a:p>
                  </a:txBody>
                  <a:tcPr>
                    <a:solidFill>
                      <a:schemeClr val="bg1">
                        <a:lumMod val="95000"/>
                      </a:schemeClr>
                    </a:solidFill>
                  </a:tcPr>
                </a:tc>
                <a:tc>
                  <a:txBody>
                    <a:bodyPr/>
                    <a:lstStyle/>
                    <a:p>
                      <a:pPr algn="ctr"/>
                      <a:r>
                        <a:rPr lang="en-US" b="1" dirty="0" smtClean="0"/>
                        <a:t>OLAP</a:t>
                      </a:r>
                    </a:p>
                    <a:p>
                      <a:pPr algn="ctr"/>
                      <a:endParaRPr lang="en-US" b="1" dirty="0"/>
                    </a:p>
                  </a:txBody>
                  <a:tcPr anchor="ctr"/>
                </a:tc>
                <a:tc>
                  <a:txBody>
                    <a:bodyPr/>
                    <a:lstStyle/>
                    <a:p>
                      <a:r>
                        <a:rPr lang="en-US" dirty="0" smtClean="0"/>
                        <a:t>Business</a:t>
                      </a:r>
                      <a:r>
                        <a:rPr lang="en-US" baseline="0" dirty="0" smtClean="0"/>
                        <a:t> analyst issues ad-hoc query to gain insight about last week’s sales.</a:t>
                      </a:r>
                      <a:endParaRPr lang="en-US" dirty="0"/>
                    </a:p>
                  </a:txBody>
                  <a:tcPr anchor="ctr"/>
                </a:tc>
              </a:tr>
              <a:tr h="370840">
                <a:tc>
                  <a:txBody>
                    <a:bodyPr/>
                    <a:lstStyle/>
                    <a:p>
                      <a:endParaRPr lang="en-US" dirty="0" smtClean="0"/>
                    </a:p>
                    <a:p>
                      <a:endParaRPr lang="en-US" dirty="0" smtClean="0"/>
                    </a:p>
                    <a:p>
                      <a:endParaRPr lang="en-US" dirty="0"/>
                    </a:p>
                  </a:txBody>
                  <a:tcPr>
                    <a:solidFill>
                      <a:schemeClr val="bg1">
                        <a:lumMod val="95000"/>
                      </a:schemeClr>
                    </a:solidFill>
                  </a:tcPr>
                </a:tc>
                <a:tc>
                  <a:txBody>
                    <a:bodyPr/>
                    <a:lstStyle/>
                    <a:p>
                      <a:pPr algn="ctr"/>
                      <a:r>
                        <a:rPr lang="en-US" b="1" dirty="0" smtClean="0"/>
                        <a:t>real-time analytics</a:t>
                      </a:r>
                      <a:br>
                        <a:rPr lang="en-US" b="1" dirty="0" smtClean="0"/>
                      </a:br>
                      <a:endParaRPr lang="en-US" b="1" dirty="0"/>
                    </a:p>
                  </a:txBody>
                  <a:tcPr anchor="ctr"/>
                </a:tc>
                <a:tc>
                  <a:txBody>
                    <a:bodyPr/>
                    <a:lstStyle/>
                    <a:p>
                      <a:r>
                        <a:rPr lang="en-US" dirty="0" smtClean="0"/>
                        <a:t>Business</a:t>
                      </a:r>
                      <a:r>
                        <a:rPr lang="en-US" baseline="0" dirty="0" smtClean="0"/>
                        <a:t> analyst</a:t>
                      </a:r>
                      <a:r>
                        <a:rPr lang="en-US" dirty="0" smtClean="0"/>
                        <a:t> equipped with real-time metrics</a:t>
                      </a:r>
                      <a:r>
                        <a:rPr lang="en-US" baseline="0" dirty="0" smtClean="0"/>
                        <a:t> on a dashboard monitors impact of marketing campaign (incl. comparison with historical values).</a:t>
                      </a:r>
                      <a:endParaRPr lang="en-US" dirty="0"/>
                    </a:p>
                  </a:txBody>
                  <a:tcPr anchor="ctr"/>
                </a:tc>
              </a:tr>
              <a:tr h="370840">
                <a:tc>
                  <a:txBody>
                    <a:bodyPr/>
                    <a:lstStyle/>
                    <a:p>
                      <a:endParaRPr lang="en-US" dirty="0" smtClean="0"/>
                    </a:p>
                    <a:p>
                      <a:endParaRPr lang="en-US" dirty="0" smtClean="0"/>
                    </a:p>
                    <a:p>
                      <a:endParaRPr lang="en-US" dirty="0"/>
                    </a:p>
                  </a:txBody>
                  <a:tcPr>
                    <a:solidFill>
                      <a:schemeClr val="bg1">
                        <a:lumMod val="95000"/>
                      </a:schemeClr>
                    </a:solidFill>
                  </a:tcPr>
                </a:tc>
                <a:tc>
                  <a:txBody>
                    <a:bodyPr/>
                    <a:lstStyle/>
                    <a:p>
                      <a:pPr algn="ctr"/>
                      <a:r>
                        <a:rPr lang="en-US" b="1" dirty="0" smtClean="0"/>
                        <a:t>predictive analytics</a:t>
                      </a:r>
                      <a:endParaRPr lang="en-US" b="1" dirty="0"/>
                    </a:p>
                  </a:txBody>
                  <a:tcPr anchor="ctr"/>
                </a:tc>
                <a:tc>
                  <a:txBody>
                    <a:bodyPr/>
                    <a:lstStyle/>
                    <a:p>
                      <a:r>
                        <a:rPr lang="en-US" dirty="0" smtClean="0"/>
                        <a:t>Based on machine learning techniques,</a:t>
                      </a:r>
                      <a:r>
                        <a:rPr lang="en-US" baseline="0" dirty="0" smtClean="0"/>
                        <a:t> products of a certain category are suggested for special marketing campaign (typically with human validation).</a:t>
                      </a:r>
                      <a:endParaRPr lang="en-US" dirty="0"/>
                    </a:p>
                  </a:txBody>
                  <a:tcPr anchor="ctr"/>
                </a:tc>
              </a:tr>
            </a:tbl>
          </a:graphicData>
        </a:graphic>
      </p:graphicFrame>
      <p:pic>
        <p:nvPicPr>
          <p:cNvPr id="7" name="Picture 6"/>
          <p:cNvPicPr>
            <a:picLocks noChangeAspect="1"/>
          </p:cNvPicPr>
          <p:nvPr/>
        </p:nvPicPr>
        <p:blipFill>
          <a:blip r:embed="rId3"/>
          <a:stretch>
            <a:fillRect/>
          </a:stretch>
        </p:blipFill>
        <p:spPr>
          <a:xfrm>
            <a:off x="834521" y="1953480"/>
            <a:ext cx="426702" cy="527247"/>
          </a:xfrm>
          <a:prstGeom prst="rect">
            <a:avLst/>
          </a:prstGeom>
        </p:spPr>
      </p:pic>
      <p:pic>
        <p:nvPicPr>
          <p:cNvPr id="8" name="Picture 7"/>
          <p:cNvPicPr>
            <a:picLocks noChangeAspect="1"/>
          </p:cNvPicPr>
          <p:nvPr/>
        </p:nvPicPr>
        <p:blipFill>
          <a:blip r:embed="rId4"/>
          <a:stretch>
            <a:fillRect/>
          </a:stretch>
        </p:blipFill>
        <p:spPr>
          <a:xfrm>
            <a:off x="655817" y="2762936"/>
            <a:ext cx="784110" cy="682405"/>
          </a:xfrm>
          <a:prstGeom prst="rect">
            <a:avLst/>
          </a:prstGeom>
        </p:spPr>
      </p:pic>
      <p:pic>
        <p:nvPicPr>
          <p:cNvPr id="9" name="Picture 8"/>
          <p:cNvPicPr>
            <a:picLocks noChangeAspect="1"/>
          </p:cNvPicPr>
          <p:nvPr/>
        </p:nvPicPr>
        <p:blipFill>
          <a:blip r:embed="rId5"/>
          <a:stretch>
            <a:fillRect/>
          </a:stretch>
        </p:blipFill>
        <p:spPr>
          <a:xfrm>
            <a:off x="695642" y="4618257"/>
            <a:ext cx="704460" cy="655976"/>
          </a:xfrm>
          <a:prstGeom prst="rect">
            <a:avLst/>
          </a:prstGeom>
        </p:spPr>
      </p:pic>
      <p:pic>
        <p:nvPicPr>
          <p:cNvPr id="10" name="Picture 9"/>
          <p:cNvPicPr>
            <a:picLocks noChangeAspect="1"/>
          </p:cNvPicPr>
          <p:nvPr/>
        </p:nvPicPr>
        <p:blipFill>
          <a:blip r:embed="rId6"/>
          <a:stretch>
            <a:fillRect/>
          </a:stretch>
        </p:blipFill>
        <p:spPr>
          <a:xfrm>
            <a:off x="632676" y="3707080"/>
            <a:ext cx="830393" cy="670998"/>
          </a:xfrm>
          <a:prstGeom prst="rect">
            <a:avLst/>
          </a:prstGeom>
        </p:spPr>
      </p:pic>
    </p:spTree>
    <p:extLst>
      <p:ext uri="{BB962C8B-B14F-4D97-AF65-F5344CB8AC3E}">
        <p14:creationId xmlns:p14="http://schemas.microsoft.com/office/powerpoint/2010/main" val="1365457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Technologies typically used to realise …</a:t>
            </a:r>
            <a:endParaRPr lang="en-US" dirty="0"/>
          </a:p>
        </p:txBody>
      </p:sp>
      <p:graphicFrame>
        <p:nvGraphicFramePr>
          <p:cNvPr id="7" name="Content Placeholder 5"/>
          <p:cNvGraphicFramePr>
            <a:graphicFrameLocks noGrp="1"/>
          </p:cNvGraphicFramePr>
          <p:nvPr>
            <p:ph idx="1"/>
            <p:extLst>
              <p:ext uri="{D42A27DB-BD31-4B8C-83A1-F6EECF244321}">
                <p14:modId xmlns:p14="http://schemas.microsoft.com/office/powerpoint/2010/main" val="3857967436"/>
              </p:ext>
            </p:extLst>
          </p:nvPr>
        </p:nvGraphicFramePr>
        <p:xfrm>
          <a:off x="385763" y="1393825"/>
          <a:ext cx="11418888" cy="4028439"/>
        </p:xfrm>
        <a:graphic>
          <a:graphicData uri="http://schemas.openxmlformats.org/drawingml/2006/table">
            <a:tbl>
              <a:tblPr firstRow="1" bandRow="1">
                <a:tableStyleId>{21E4AEA4-8DFA-4A89-87EB-49C32662AFE0}</a:tableStyleId>
              </a:tblPr>
              <a:tblGrid>
                <a:gridCol w="1294791"/>
                <a:gridCol w="2334815"/>
                <a:gridCol w="3989711"/>
                <a:gridCol w="3799571"/>
              </a:tblGrid>
              <a:tr h="370840">
                <a:tc>
                  <a:txBody>
                    <a:bodyPr/>
                    <a:lstStyle/>
                    <a:p>
                      <a:endParaRPr lang="en-US" dirty="0"/>
                    </a:p>
                  </a:txBody>
                  <a:tcPr>
                    <a:noFill/>
                  </a:tcPr>
                </a:tc>
                <a:tc>
                  <a:txBody>
                    <a:bodyPr/>
                    <a:lstStyle/>
                    <a:p>
                      <a:endParaRPr lang="en-US" dirty="0">
                        <a:solidFill>
                          <a:schemeClr val="tx1"/>
                        </a:solidFill>
                      </a:endParaRPr>
                    </a:p>
                  </a:txBody>
                  <a:tcPr>
                    <a:noFill/>
                  </a:tcPr>
                </a:tc>
                <a:tc>
                  <a:txBody>
                    <a:bodyPr/>
                    <a:lstStyle/>
                    <a:p>
                      <a:r>
                        <a:rPr lang="en-US" dirty="0" smtClean="0">
                          <a:solidFill>
                            <a:schemeClr val="tx1"/>
                          </a:solidFill>
                        </a:rPr>
                        <a:t>Back-end </a:t>
                      </a:r>
                      <a:endParaRPr lang="en-US" dirty="0">
                        <a:solidFill>
                          <a:schemeClr val="tx1"/>
                        </a:solidFill>
                      </a:endParaRPr>
                    </a:p>
                  </a:txBody>
                  <a:tcPr/>
                </a:tc>
                <a:tc>
                  <a:txBody>
                    <a:bodyPr/>
                    <a:lstStyle/>
                    <a:p>
                      <a:r>
                        <a:rPr lang="en-US" dirty="0" smtClean="0">
                          <a:solidFill>
                            <a:schemeClr val="tx1"/>
                          </a:solidFill>
                        </a:rPr>
                        <a:t>Front-end</a:t>
                      </a:r>
                      <a:endParaRPr lang="en-US" dirty="0">
                        <a:solidFill>
                          <a:schemeClr val="tx1"/>
                        </a:solidFill>
                      </a:endParaRPr>
                    </a:p>
                  </a:txBody>
                  <a:tcPr/>
                </a:tc>
              </a:tr>
              <a:tr h="370840">
                <a:tc>
                  <a:txBody>
                    <a:bodyPr/>
                    <a:lstStyle/>
                    <a:p>
                      <a:endParaRPr lang="en-US" dirty="0" smtClean="0"/>
                    </a:p>
                    <a:p>
                      <a:endParaRPr lang="en-US" dirty="0" smtClean="0"/>
                    </a:p>
                    <a:p>
                      <a:endParaRPr lang="en-US" dirty="0"/>
                    </a:p>
                  </a:txBody>
                  <a:tcPr>
                    <a:solidFill>
                      <a:schemeClr val="bg1">
                        <a:lumMod val="95000"/>
                      </a:schemeClr>
                    </a:solidFill>
                  </a:tcPr>
                </a:tc>
                <a:tc>
                  <a:txBody>
                    <a:bodyPr/>
                    <a:lstStyle/>
                    <a:p>
                      <a:pPr algn="ctr"/>
                      <a:r>
                        <a:rPr lang="en-US" b="1" dirty="0" smtClean="0"/>
                        <a:t>reporting</a:t>
                      </a:r>
                      <a:endParaRPr lang="en-US" b="1" dirty="0"/>
                    </a:p>
                  </a:txBody>
                  <a:tcPr anchor="ctr"/>
                </a:tc>
                <a:tc>
                  <a:txBody>
                    <a:bodyPr/>
                    <a:lstStyle/>
                    <a:p>
                      <a:r>
                        <a:rPr lang="en-US" dirty="0" smtClean="0"/>
                        <a:t>Hive, Pig, Spark</a:t>
                      </a:r>
                      <a:r>
                        <a:rPr lang="en-US" baseline="0" dirty="0" smtClean="0"/>
                        <a:t> SQL (Shark)</a:t>
                      </a:r>
                      <a:endParaRPr lang="en-US" dirty="0"/>
                    </a:p>
                  </a:txBody>
                  <a:tcPr/>
                </a:tc>
                <a:tc>
                  <a:txBody>
                    <a:bodyPr/>
                    <a:lstStyle/>
                    <a:p>
                      <a:r>
                        <a:rPr lang="en-US" dirty="0" smtClean="0"/>
                        <a:t>Excel, Tableau, </a:t>
                      </a:r>
                      <a:r>
                        <a:rPr lang="en-US" dirty="0" err="1" smtClean="0"/>
                        <a:t>Datameer</a:t>
                      </a:r>
                      <a:endParaRPr lang="en-US" dirty="0" smtClean="0"/>
                    </a:p>
                  </a:txBody>
                  <a:tcPr/>
                </a:tc>
              </a:tr>
              <a:tr h="370840">
                <a:tc>
                  <a:txBody>
                    <a:bodyPr/>
                    <a:lstStyle/>
                    <a:p>
                      <a:endParaRPr lang="en-US" dirty="0" smtClean="0"/>
                    </a:p>
                    <a:p>
                      <a:endParaRPr lang="en-US" dirty="0" smtClean="0"/>
                    </a:p>
                    <a:p>
                      <a:endParaRPr lang="en-US" dirty="0"/>
                    </a:p>
                  </a:txBody>
                  <a:tcPr>
                    <a:solidFill>
                      <a:schemeClr val="bg1">
                        <a:lumMod val="95000"/>
                      </a:schemeClr>
                    </a:solidFill>
                  </a:tcPr>
                </a:tc>
                <a:tc>
                  <a:txBody>
                    <a:bodyPr/>
                    <a:lstStyle/>
                    <a:p>
                      <a:pPr algn="ctr"/>
                      <a:r>
                        <a:rPr lang="en-US" b="1" dirty="0" smtClean="0"/>
                        <a:t>OLAP</a:t>
                      </a:r>
                    </a:p>
                    <a:p>
                      <a:pPr algn="ctr"/>
                      <a:endParaRPr lang="en-US" b="1" dirty="0"/>
                    </a:p>
                  </a:txBody>
                  <a:tcPr anchor="ctr"/>
                </a:tc>
                <a:tc>
                  <a:txBody>
                    <a:bodyPr/>
                    <a:lstStyle/>
                    <a:p>
                      <a:r>
                        <a:rPr lang="en-US" dirty="0" smtClean="0"/>
                        <a:t>Hive/HBase/M7 tables</a:t>
                      </a:r>
                      <a:r>
                        <a:rPr lang="en-US" baseline="0" dirty="0" smtClean="0"/>
                        <a:t> +</a:t>
                      </a:r>
                      <a:br>
                        <a:rPr lang="en-US" baseline="0" dirty="0" smtClean="0"/>
                      </a:br>
                      <a:r>
                        <a:rPr lang="en-US" dirty="0" smtClean="0"/>
                        <a:t>Drill/Impala/Vertica</a:t>
                      </a:r>
                      <a:endParaRPr lang="en-US" dirty="0"/>
                    </a:p>
                  </a:txBody>
                  <a:tcPr/>
                </a:tc>
                <a:tc>
                  <a:txBody>
                    <a:bodyPr/>
                    <a:lstStyle/>
                    <a:p>
                      <a:r>
                        <a:rPr lang="en-US" dirty="0" smtClean="0"/>
                        <a:t>SAS, QlikView, Tableau, </a:t>
                      </a:r>
                      <a:r>
                        <a:rPr lang="en-US" dirty="0" err="1" smtClean="0"/>
                        <a:t>Datameer</a:t>
                      </a:r>
                      <a:endParaRPr lang="en-US" dirty="0" smtClean="0"/>
                    </a:p>
                  </a:txBody>
                  <a:tcPr/>
                </a:tc>
              </a:tr>
              <a:tr h="370840">
                <a:tc>
                  <a:txBody>
                    <a:bodyPr/>
                    <a:lstStyle/>
                    <a:p>
                      <a:endParaRPr lang="en-US" dirty="0" smtClean="0"/>
                    </a:p>
                    <a:p>
                      <a:endParaRPr lang="en-US" dirty="0" smtClean="0"/>
                    </a:p>
                    <a:p>
                      <a:endParaRPr lang="en-US" dirty="0"/>
                    </a:p>
                  </a:txBody>
                  <a:tcPr>
                    <a:solidFill>
                      <a:schemeClr val="bg1">
                        <a:lumMod val="95000"/>
                      </a:schemeClr>
                    </a:solidFill>
                  </a:tcPr>
                </a:tc>
                <a:tc>
                  <a:txBody>
                    <a:bodyPr/>
                    <a:lstStyle/>
                    <a:p>
                      <a:pPr algn="ctr"/>
                      <a:r>
                        <a:rPr lang="en-US" b="1" dirty="0" smtClean="0"/>
                        <a:t>real-time analytics</a:t>
                      </a:r>
                      <a:br>
                        <a:rPr lang="en-US" b="1" dirty="0" smtClean="0"/>
                      </a:br>
                      <a:endParaRPr lang="en-US" b="1" dirty="0"/>
                    </a:p>
                  </a:txBody>
                  <a:tcPr anchor="ctr"/>
                </a:tc>
                <a:tc>
                  <a:txBody>
                    <a:bodyPr/>
                    <a:lstStyle/>
                    <a:p>
                      <a:r>
                        <a:rPr lang="en-US" dirty="0" smtClean="0"/>
                        <a:t>Kafka +</a:t>
                      </a:r>
                      <a:br>
                        <a:rPr lang="en-US" dirty="0" smtClean="0"/>
                      </a:br>
                      <a:r>
                        <a:rPr lang="en-US" dirty="0" smtClean="0"/>
                        <a:t>Storm/Spark Streaming + </a:t>
                      </a:r>
                      <a:br>
                        <a:rPr lang="en-US" dirty="0" smtClean="0"/>
                      </a:br>
                      <a:r>
                        <a:rPr lang="en-US" dirty="0" smtClean="0"/>
                        <a:t>Hive</a:t>
                      </a:r>
                      <a:endParaRPr lang="en-US" dirty="0"/>
                    </a:p>
                  </a:txBody>
                  <a:tcPr/>
                </a:tc>
                <a:tc>
                  <a:txBody>
                    <a:bodyPr/>
                    <a:lstStyle/>
                    <a:p>
                      <a:r>
                        <a:rPr lang="en-US" dirty="0" err="1" smtClean="0"/>
                        <a:t>DataTorrent</a:t>
                      </a:r>
                      <a:r>
                        <a:rPr lang="en-US" dirty="0" smtClean="0"/>
                        <a:t>, bespoke dashboards (web applications) </a:t>
                      </a:r>
                    </a:p>
                  </a:txBody>
                  <a:tcPr/>
                </a:tc>
              </a:tr>
              <a:tr h="370840">
                <a:tc>
                  <a:txBody>
                    <a:bodyPr/>
                    <a:lstStyle/>
                    <a:p>
                      <a:endParaRPr lang="en-US" dirty="0" smtClean="0"/>
                    </a:p>
                    <a:p>
                      <a:endParaRPr lang="en-US" dirty="0" smtClean="0"/>
                    </a:p>
                    <a:p>
                      <a:endParaRPr lang="en-US" dirty="0"/>
                    </a:p>
                  </a:txBody>
                  <a:tcPr>
                    <a:solidFill>
                      <a:schemeClr val="bg1">
                        <a:lumMod val="95000"/>
                      </a:schemeClr>
                    </a:solidFill>
                  </a:tcPr>
                </a:tc>
                <a:tc>
                  <a:txBody>
                    <a:bodyPr/>
                    <a:lstStyle/>
                    <a:p>
                      <a:pPr algn="ctr"/>
                      <a:r>
                        <a:rPr lang="en-US" b="1" dirty="0" smtClean="0"/>
                        <a:t>predictive analytics</a:t>
                      </a:r>
                      <a:endParaRPr lang="en-US" b="1" dirty="0"/>
                    </a:p>
                  </a:txBody>
                  <a:tcPr anchor="ctr"/>
                </a:tc>
                <a:tc>
                  <a:txBody>
                    <a:bodyPr/>
                    <a:lstStyle/>
                    <a:p>
                      <a:r>
                        <a:rPr lang="en-US" dirty="0" smtClean="0"/>
                        <a:t>Potentially</a:t>
                      </a:r>
                      <a:r>
                        <a:rPr lang="en-US" baseline="0" dirty="0" smtClean="0"/>
                        <a:t> a</a:t>
                      </a:r>
                      <a:r>
                        <a:rPr lang="en-US" dirty="0" smtClean="0"/>
                        <a:t>ll above +</a:t>
                      </a:r>
                    </a:p>
                    <a:p>
                      <a:r>
                        <a:rPr lang="en-US" dirty="0" smtClean="0"/>
                        <a:t>Elasticsearch/Solr</a:t>
                      </a:r>
                      <a:br>
                        <a:rPr lang="en-US" dirty="0" smtClean="0"/>
                      </a:br>
                      <a:r>
                        <a:rPr lang="en-US" dirty="0" smtClean="0"/>
                        <a:t>Mahout/Spark</a:t>
                      </a:r>
                      <a:r>
                        <a:rPr lang="en-US" baseline="0" dirty="0" smtClean="0"/>
                        <a:t> MLLib</a:t>
                      </a:r>
                      <a:endParaRPr lang="en-US" dirty="0"/>
                    </a:p>
                  </a:txBody>
                  <a:tcPr/>
                </a:tc>
                <a:tc>
                  <a:txBody>
                    <a:bodyPr/>
                    <a:lstStyle/>
                    <a:p>
                      <a:r>
                        <a:rPr lang="en-US" dirty="0" smtClean="0"/>
                        <a:t>Often bespoke apps</a:t>
                      </a:r>
                    </a:p>
                  </a:txBody>
                  <a:tcPr/>
                </a:tc>
              </a:tr>
            </a:tbl>
          </a:graphicData>
        </a:graphic>
      </p:graphicFrame>
      <p:pic>
        <p:nvPicPr>
          <p:cNvPr id="8" name="Picture 7"/>
          <p:cNvPicPr>
            <a:picLocks noChangeAspect="1"/>
          </p:cNvPicPr>
          <p:nvPr/>
        </p:nvPicPr>
        <p:blipFill>
          <a:blip r:embed="rId3"/>
          <a:stretch>
            <a:fillRect/>
          </a:stretch>
        </p:blipFill>
        <p:spPr>
          <a:xfrm>
            <a:off x="834521" y="1953480"/>
            <a:ext cx="426702" cy="527247"/>
          </a:xfrm>
          <a:prstGeom prst="rect">
            <a:avLst/>
          </a:prstGeom>
        </p:spPr>
      </p:pic>
      <p:pic>
        <p:nvPicPr>
          <p:cNvPr id="9" name="Picture 8"/>
          <p:cNvPicPr>
            <a:picLocks noChangeAspect="1"/>
          </p:cNvPicPr>
          <p:nvPr/>
        </p:nvPicPr>
        <p:blipFill>
          <a:blip r:embed="rId4"/>
          <a:stretch>
            <a:fillRect/>
          </a:stretch>
        </p:blipFill>
        <p:spPr>
          <a:xfrm>
            <a:off x="655817" y="2762936"/>
            <a:ext cx="784110" cy="682405"/>
          </a:xfrm>
          <a:prstGeom prst="rect">
            <a:avLst/>
          </a:prstGeom>
        </p:spPr>
      </p:pic>
      <p:pic>
        <p:nvPicPr>
          <p:cNvPr id="10" name="Picture 9"/>
          <p:cNvPicPr>
            <a:picLocks noChangeAspect="1"/>
          </p:cNvPicPr>
          <p:nvPr/>
        </p:nvPicPr>
        <p:blipFill>
          <a:blip r:embed="rId5"/>
          <a:stretch>
            <a:fillRect/>
          </a:stretch>
        </p:blipFill>
        <p:spPr>
          <a:xfrm>
            <a:off x="695642" y="4618257"/>
            <a:ext cx="704460" cy="655976"/>
          </a:xfrm>
          <a:prstGeom prst="rect">
            <a:avLst/>
          </a:prstGeom>
        </p:spPr>
      </p:pic>
      <p:pic>
        <p:nvPicPr>
          <p:cNvPr id="11" name="Picture 10"/>
          <p:cNvPicPr>
            <a:picLocks noChangeAspect="1"/>
          </p:cNvPicPr>
          <p:nvPr/>
        </p:nvPicPr>
        <p:blipFill>
          <a:blip r:embed="rId6"/>
          <a:stretch>
            <a:fillRect/>
          </a:stretch>
        </p:blipFill>
        <p:spPr>
          <a:xfrm>
            <a:off x="632676" y="3707080"/>
            <a:ext cx="830393" cy="670998"/>
          </a:xfrm>
          <a:prstGeom prst="rect">
            <a:avLst/>
          </a:prstGeom>
        </p:spPr>
      </p:pic>
    </p:spTree>
    <p:extLst>
      <p:ext uri="{BB962C8B-B14F-4D97-AF65-F5344CB8AC3E}">
        <p14:creationId xmlns:p14="http://schemas.microsoft.com/office/powerpoint/2010/main" val="1814440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45501" y="3104553"/>
            <a:ext cx="9412768" cy="648896"/>
          </a:xfrm>
        </p:spPr>
        <p:txBody>
          <a:bodyPr/>
          <a:lstStyle/>
          <a:p>
            <a:r>
              <a:rPr lang="en-US" dirty="0" smtClean="0"/>
              <a:t>Managing Time Series at Scale</a:t>
            </a:r>
            <a:endParaRPr lang="en-US" dirty="0"/>
          </a:p>
        </p:txBody>
      </p:sp>
    </p:spTree>
    <p:extLst>
      <p:ext uri="{BB962C8B-B14F-4D97-AF65-F5344CB8AC3E}">
        <p14:creationId xmlns:p14="http://schemas.microsoft.com/office/powerpoint/2010/main" val="573433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OpenTSDB</a:t>
            </a:r>
            <a:endParaRPr lang="en-US" dirty="0"/>
          </a:p>
        </p:txBody>
      </p:sp>
      <p:sp>
        <p:nvSpPr>
          <p:cNvPr id="3" name="Content Placeholder 2"/>
          <p:cNvSpPr>
            <a:spLocks noGrp="1"/>
          </p:cNvSpPr>
          <p:nvPr>
            <p:ph idx="1"/>
          </p:nvPr>
        </p:nvSpPr>
        <p:spPr>
          <a:xfrm>
            <a:off x="385762" y="1184942"/>
            <a:ext cx="11418888" cy="3882449"/>
          </a:xfrm>
        </p:spPr>
        <p:txBody>
          <a:bodyPr>
            <a:noAutofit/>
          </a:bodyPr>
          <a:lstStyle/>
          <a:p>
            <a:pPr>
              <a:spcAft>
                <a:spcPts val="800"/>
              </a:spcAft>
            </a:pPr>
            <a:r>
              <a:rPr lang="en-US" dirty="0" smtClean="0"/>
              <a:t>OpenTSDB is a distributed </a:t>
            </a:r>
            <a:r>
              <a:rPr lang="en-US" i="1" dirty="0" smtClean="0"/>
              <a:t>Time Series Database</a:t>
            </a:r>
            <a:r>
              <a:rPr lang="en-US" dirty="0" smtClean="0"/>
              <a:t> build on top of HBase, enabling you …</a:t>
            </a:r>
          </a:p>
          <a:p>
            <a:pPr marL="571500" lvl="1" indent="-571500">
              <a:lnSpc>
                <a:spcPct val="140000"/>
              </a:lnSpc>
              <a:buFont typeface="Arial"/>
              <a:buChar char="•"/>
            </a:pPr>
            <a:r>
              <a:rPr lang="en-US" sz="2800" dirty="0"/>
              <a:t> to store &amp; index, as well as</a:t>
            </a:r>
          </a:p>
          <a:p>
            <a:pPr marL="571500" lvl="1" indent="-571500">
              <a:lnSpc>
                <a:spcPct val="140000"/>
              </a:lnSpc>
              <a:buFont typeface="Arial"/>
              <a:buChar char="•"/>
            </a:pPr>
            <a:r>
              <a:rPr lang="en-US" sz="2800" dirty="0"/>
              <a:t> to query &amp; plot</a:t>
            </a:r>
          </a:p>
          <a:p>
            <a:pPr>
              <a:spcBef>
                <a:spcPts val="600"/>
              </a:spcBef>
            </a:pPr>
            <a:r>
              <a:rPr lang="en-US" dirty="0" smtClean="0"/>
              <a:t>… metrics at scale.</a:t>
            </a:r>
            <a:endParaRPr lang="en-US" dirty="0"/>
          </a:p>
        </p:txBody>
      </p:sp>
      <p:sp>
        <p:nvSpPr>
          <p:cNvPr id="4" name="Rectangle 3"/>
          <p:cNvSpPr/>
          <p:nvPr/>
        </p:nvSpPr>
        <p:spPr>
          <a:xfrm>
            <a:off x="1093654" y="5086888"/>
            <a:ext cx="2390398" cy="400110"/>
          </a:xfrm>
          <a:prstGeom prst="rect">
            <a:avLst/>
          </a:prstGeom>
        </p:spPr>
        <p:txBody>
          <a:bodyPr wrap="none">
            <a:spAutoFit/>
          </a:bodyPr>
          <a:lstStyle/>
          <a:p>
            <a:r>
              <a:rPr lang="en-US" sz="2000" dirty="0">
                <a:hlinkClick r:id="rId2"/>
              </a:rPr>
              <a:t>http://opentsdb.net</a:t>
            </a:r>
            <a:r>
              <a:rPr lang="en-US" sz="2000" dirty="0" smtClean="0">
                <a:hlinkClick r:id="rId2"/>
              </a:rPr>
              <a:t>/</a:t>
            </a:r>
            <a:r>
              <a:rPr lang="en-US" sz="2000" dirty="0" smtClean="0"/>
              <a:t> </a:t>
            </a:r>
            <a:endParaRPr lang="en-US" sz="2000" dirty="0"/>
          </a:p>
        </p:txBody>
      </p:sp>
      <p:sp>
        <p:nvSpPr>
          <p:cNvPr id="5" name="Rectangle 4"/>
          <p:cNvSpPr/>
          <p:nvPr/>
        </p:nvSpPr>
        <p:spPr>
          <a:xfrm>
            <a:off x="5436029" y="5086888"/>
            <a:ext cx="4846524" cy="400110"/>
          </a:xfrm>
          <a:prstGeom prst="rect">
            <a:avLst/>
          </a:prstGeom>
        </p:spPr>
        <p:txBody>
          <a:bodyPr wrap="none">
            <a:spAutoFit/>
          </a:bodyPr>
          <a:lstStyle/>
          <a:p>
            <a:r>
              <a:rPr lang="en-US" sz="2000" dirty="0">
                <a:hlinkClick r:id="rId3"/>
              </a:rPr>
              <a:t>https://github.com/mapr-demos/</a:t>
            </a:r>
            <a:r>
              <a:rPr lang="en-US" sz="2000" dirty="0" smtClean="0">
                <a:hlinkClick r:id="rId3"/>
              </a:rPr>
              <a:t>opentsdb</a:t>
            </a:r>
            <a:r>
              <a:rPr lang="en-US" sz="2000" dirty="0" smtClean="0"/>
              <a:t> </a:t>
            </a:r>
            <a:endParaRPr lang="en-US" sz="2000" dirty="0"/>
          </a:p>
        </p:txBody>
      </p:sp>
    </p:spTree>
    <p:extLst>
      <p:ext uri="{BB962C8B-B14F-4D97-AF65-F5344CB8AC3E}">
        <p14:creationId xmlns:p14="http://schemas.microsoft.com/office/powerpoint/2010/main" val="17458273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Topics</a:t>
            </a:r>
            <a:endParaRPr lang="en-US" dirty="0"/>
          </a:p>
        </p:txBody>
      </p:sp>
      <p:sp>
        <p:nvSpPr>
          <p:cNvPr id="4" name="Content Placeholder 3"/>
          <p:cNvSpPr>
            <a:spLocks noGrp="1"/>
          </p:cNvSpPr>
          <p:nvPr>
            <p:ph idx="1"/>
          </p:nvPr>
        </p:nvSpPr>
        <p:spPr>
          <a:xfrm>
            <a:off x="385762" y="1393948"/>
            <a:ext cx="11418888" cy="3195746"/>
          </a:xfrm>
        </p:spPr>
        <p:txBody>
          <a:bodyPr/>
          <a:lstStyle/>
          <a:p>
            <a:pPr marL="457200" indent="-457200">
              <a:lnSpc>
                <a:spcPct val="150000"/>
              </a:lnSpc>
              <a:buFont typeface="Arial"/>
              <a:buChar char="•"/>
            </a:pPr>
            <a:r>
              <a:rPr lang="en-US" dirty="0" smtClean="0"/>
              <a:t>IoT—a superset of the Internet</a:t>
            </a:r>
          </a:p>
          <a:p>
            <a:pPr marL="457200" indent="-457200">
              <a:lnSpc>
                <a:spcPct val="150000"/>
              </a:lnSpc>
              <a:buFont typeface="Arial"/>
              <a:buChar char="•"/>
            </a:pPr>
            <a:r>
              <a:rPr lang="en-US" dirty="0"/>
              <a:t>C</a:t>
            </a:r>
            <a:r>
              <a:rPr lang="en-US" dirty="0" smtClean="0"/>
              <a:t>ategorization &amp; use </a:t>
            </a:r>
            <a:r>
              <a:rPr lang="en-US" dirty="0" smtClean="0"/>
              <a:t>cases</a:t>
            </a:r>
          </a:p>
          <a:p>
            <a:pPr marL="457200" indent="-457200">
              <a:lnSpc>
                <a:spcPct val="150000"/>
              </a:lnSpc>
              <a:buFont typeface="Arial"/>
              <a:buChar char="•"/>
            </a:pPr>
            <a:r>
              <a:rPr lang="en-US" dirty="0" smtClean="0"/>
              <a:t>Business Intelligence and the IoT</a:t>
            </a:r>
          </a:p>
          <a:p>
            <a:pPr marL="457200" indent="-457200">
              <a:lnSpc>
                <a:spcPct val="150000"/>
              </a:lnSpc>
              <a:buFont typeface="Arial"/>
              <a:buChar char="•"/>
            </a:pPr>
            <a:r>
              <a:rPr lang="en-US" dirty="0"/>
              <a:t>Managing Time Series at </a:t>
            </a:r>
            <a:r>
              <a:rPr lang="en-US" dirty="0" smtClean="0"/>
              <a:t>Scale</a:t>
            </a:r>
            <a:endParaRPr lang="en-US" dirty="0" smtClean="0"/>
          </a:p>
          <a:p>
            <a:pPr marL="457200" indent="-457200">
              <a:lnSpc>
                <a:spcPct val="150000"/>
              </a:lnSpc>
              <a:buFont typeface="Arial"/>
              <a:buChar char="•"/>
            </a:pPr>
            <a:r>
              <a:rPr lang="en-US" dirty="0" smtClean="0"/>
              <a:t>MapR’s IoT offering</a:t>
            </a:r>
            <a:endParaRPr lang="en-US" dirty="0"/>
          </a:p>
        </p:txBody>
      </p:sp>
    </p:spTree>
    <p:extLst>
      <p:ext uri="{BB962C8B-B14F-4D97-AF65-F5344CB8AC3E}">
        <p14:creationId xmlns:p14="http://schemas.microsoft.com/office/powerpoint/2010/main" val="79457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OpenTSDB: </a:t>
            </a:r>
            <a:r>
              <a:rPr lang="en-US" dirty="0"/>
              <a:t>d</a:t>
            </a:r>
            <a:r>
              <a:rPr lang="en-US" dirty="0" smtClean="0"/>
              <a:t>esign </a:t>
            </a:r>
            <a:r>
              <a:rPr lang="en-US" dirty="0"/>
              <a:t>g</a:t>
            </a:r>
            <a:r>
              <a:rPr lang="en-US" dirty="0" smtClean="0"/>
              <a:t>oals</a:t>
            </a:r>
            <a:endParaRPr lang="en-US" dirty="0"/>
          </a:p>
        </p:txBody>
      </p:sp>
      <p:sp>
        <p:nvSpPr>
          <p:cNvPr id="3" name="Content Placeholder 2"/>
          <p:cNvSpPr>
            <a:spLocks noGrp="1"/>
          </p:cNvSpPr>
          <p:nvPr>
            <p:ph idx="1"/>
          </p:nvPr>
        </p:nvSpPr>
        <p:spPr>
          <a:xfrm>
            <a:off x="385762" y="1184942"/>
            <a:ext cx="11418888" cy="2219069"/>
          </a:xfrm>
        </p:spPr>
        <p:txBody>
          <a:bodyPr/>
          <a:lstStyle/>
          <a:p>
            <a:pPr marL="457200" indent="-457200">
              <a:lnSpc>
                <a:spcPct val="130000"/>
              </a:lnSpc>
              <a:buFont typeface="Arial"/>
              <a:buChar char="•"/>
            </a:pPr>
            <a:r>
              <a:rPr lang="en-US" dirty="0" smtClean="0"/>
              <a:t>Distributed storage of metrics</a:t>
            </a:r>
          </a:p>
          <a:p>
            <a:pPr marL="457200" indent="-457200">
              <a:lnSpc>
                <a:spcPct val="130000"/>
              </a:lnSpc>
              <a:buFont typeface="Arial"/>
              <a:buChar char="•"/>
            </a:pPr>
            <a:r>
              <a:rPr lang="en-US" dirty="0" smtClean="0"/>
              <a:t>Metrics </a:t>
            </a:r>
            <a:r>
              <a:rPr lang="en-US" dirty="0"/>
              <a:t>q</a:t>
            </a:r>
            <a:r>
              <a:rPr lang="en-US" dirty="0" smtClean="0"/>
              <a:t>uery fast and easy</a:t>
            </a:r>
          </a:p>
          <a:p>
            <a:pPr marL="457200" indent="-457200">
              <a:lnSpc>
                <a:spcPct val="130000"/>
              </a:lnSpc>
              <a:buFont typeface="Arial"/>
              <a:buChar char="•"/>
            </a:pPr>
            <a:r>
              <a:rPr lang="en-US" dirty="0" smtClean="0"/>
              <a:t>Scale out to thousands of machines and billions of data points</a:t>
            </a:r>
          </a:p>
          <a:p>
            <a:pPr marL="457200" indent="-457200">
              <a:lnSpc>
                <a:spcPct val="130000"/>
              </a:lnSpc>
              <a:buFont typeface="Arial"/>
              <a:buChar char="•"/>
            </a:pPr>
            <a:r>
              <a:rPr lang="en-US" dirty="0" smtClean="0"/>
              <a:t>No SPOF</a:t>
            </a:r>
          </a:p>
        </p:txBody>
      </p:sp>
    </p:spTree>
    <p:extLst>
      <p:ext uri="{BB962C8B-B14F-4D97-AF65-F5344CB8AC3E}">
        <p14:creationId xmlns:p14="http://schemas.microsoft.com/office/powerpoint/2010/main" val="30150344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OpenTSDB: key </a:t>
            </a:r>
            <a:r>
              <a:rPr lang="en-US" dirty="0" smtClean="0"/>
              <a:t>concepts</a:t>
            </a:r>
            <a:endParaRPr lang="en-US" dirty="0"/>
          </a:p>
        </p:txBody>
      </p:sp>
      <p:pic>
        <p:nvPicPr>
          <p:cNvPr id="4" name="Picture 3"/>
          <p:cNvPicPr>
            <a:picLocks noChangeAspect="1"/>
          </p:cNvPicPr>
          <p:nvPr/>
        </p:nvPicPr>
        <p:blipFill>
          <a:blip r:embed="rId2"/>
          <a:stretch>
            <a:fillRect/>
          </a:stretch>
        </p:blipFill>
        <p:spPr>
          <a:xfrm>
            <a:off x="2073127" y="1385639"/>
            <a:ext cx="8289226" cy="4209083"/>
          </a:xfrm>
          <a:prstGeom prst="rect">
            <a:avLst/>
          </a:prstGeom>
        </p:spPr>
      </p:pic>
      <p:sp>
        <p:nvSpPr>
          <p:cNvPr id="5" name="Rectangle 4"/>
          <p:cNvSpPr/>
          <p:nvPr/>
        </p:nvSpPr>
        <p:spPr>
          <a:xfrm>
            <a:off x="733890" y="6078264"/>
            <a:ext cx="3767275" cy="430865"/>
          </a:xfrm>
          <a:prstGeom prst="rect">
            <a:avLst/>
          </a:prstGeom>
        </p:spPr>
        <p:txBody>
          <a:bodyPr wrap="none" lIns="121899" tIns="60949" rIns="121899" bIns="60949">
            <a:spAutoFit/>
          </a:bodyPr>
          <a:lstStyle/>
          <a:p>
            <a:r>
              <a:rPr lang="en-US" sz="2000" dirty="0"/>
              <a:t>data point: </a:t>
            </a:r>
            <a:r>
              <a:rPr lang="en-US" sz="2000" b="1" dirty="0"/>
              <a:t>(timestamp, value)</a:t>
            </a:r>
          </a:p>
        </p:txBody>
      </p:sp>
      <p:sp>
        <p:nvSpPr>
          <p:cNvPr id="6" name="Rectangle 5"/>
          <p:cNvSpPr/>
          <p:nvPr/>
        </p:nvSpPr>
        <p:spPr>
          <a:xfrm>
            <a:off x="4862625" y="6078264"/>
            <a:ext cx="1593327" cy="430865"/>
          </a:xfrm>
          <a:prstGeom prst="rect">
            <a:avLst/>
          </a:prstGeom>
        </p:spPr>
        <p:txBody>
          <a:bodyPr wrap="none" lIns="121899" tIns="60949" rIns="121899" bIns="60949">
            <a:spAutoFit/>
          </a:bodyPr>
          <a:lstStyle/>
          <a:p>
            <a:r>
              <a:rPr lang="en-US" sz="2000" b="1" dirty="0"/>
              <a:t>+      metric</a:t>
            </a:r>
            <a:endParaRPr lang="en-US" sz="2000" b="1" dirty="0"/>
          </a:p>
        </p:txBody>
      </p:sp>
      <p:sp>
        <p:nvSpPr>
          <p:cNvPr id="7" name="Rectangle 6"/>
          <p:cNvSpPr/>
          <p:nvPr/>
        </p:nvSpPr>
        <p:spPr>
          <a:xfrm>
            <a:off x="7268797" y="6078264"/>
            <a:ext cx="2986084" cy="430865"/>
          </a:xfrm>
          <a:prstGeom prst="rect">
            <a:avLst/>
          </a:prstGeom>
        </p:spPr>
        <p:txBody>
          <a:bodyPr wrap="square" lIns="121899" tIns="60949" rIns="121899" bIns="60949">
            <a:spAutoFit/>
          </a:bodyPr>
          <a:lstStyle/>
          <a:p>
            <a:r>
              <a:rPr lang="en-US" sz="2000" b="1" dirty="0"/>
              <a:t>+    </a:t>
            </a:r>
            <a:r>
              <a:rPr lang="en-US" sz="2000" dirty="0"/>
              <a:t>tag: </a:t>
            </a:r>
            <a:r>
              <a:rPr lang="en-US" sz="2000" b="1" dirty="0"/>
              <a:t>key=value</a:t>
            </a:r>
            <a:endParaRPr lang="en-US" sz="2000" b="1" dirty="0"/>
          </a:p>
        </p:txBody>
      </p:sp>
      <p:sp>
        <p:nvSpPr>
          <p:cNvPr id="8" name="Rectangle 7"/>
          <p:cNvSpPr/>
          <p:nvPr/>
        </p:nvSpPr>
        <p:spPr>
          <a:xfrm>
            <a:off x="9902322" y="6078264"/>
            <a:ext cx="2054366" cy="430865"/>
          </a:xfrm>
          <a:prstGeom prst="rect">
            <a:avLst/>
          </a:prstGeom>
        </p:spPr>
        <p:txBody>
          <a:bodyPr wrap="none" lIns="121899" tIns="60949" rIns="121899" bIns="60949">
            <a:spAutoFit/>
          </a:bodyPr>
          <a:lstStyle/>
          <a:p>
            <a:r>
              <a:rPr lang="en-US" sz="2000" b="1" dirty="0">
                <a:sym typeface="Wingdings"/>
              </a:rPr>
              <a:t></a:t>
            </a:r>
            <a:r>
              <a:rPr lang="en-US" sz="2000" dirty="0"/>
              <a:t>   </a:t>
            </a:r>
            <a:r>
              <a:rPr lang="en-US" sz="2000" b="1" dirty="0"/>
              <a:t>time series</a:t>
            </a:r>
            <a:endParaRPr lang="en-US" sz="2000" b="1" dirty="0"/>
          </a:p>
        </p:txBody>
      </p:sp>
      <p:grpSp>
        <p:nvGrpSpPr>
          <p:cNvPr id="21" name="Group 20"/>
          <p:cNvGrpSpPr/>
          <p:nvPr/>
        </p:nvGrpSpPr>
        <p:grpSpPr>
          <a:xfrm>
            <a:off x="2271821" y="4086272"/>
            <a:ext cx="1793060" cy="2062123"/>
            <a:chOff x="1704308" y="3064703"/>
            <a:chExt cx="1345145" cy="1546592"/>
          </a:xfrm>
        </p:grpSpPr>
        <p:sp>
          <p:nvSpPr>
            <p:cNvPr id="9" name="Rectangle 8"/>
            <p:cNvSpPr/>
            <p:nvPr/>
          </p:nvSpPr>
          <p:spPr>
            <a:xfrm>
              <a:off x="1704308" y="4322754"/>
              <a:ext cx="1345145" cy="288541"/>
            </a:xfrm>
            <a:prstGeom prst="rect">
              <a:avLst/>
            </a:prstGeom>
          </p:spPr>
          <p:txBody>
            <a:bodyPr wrap="none">
              <a:spAutoFit/>
            </a:bodyPr>
            <a:lstStyle/>
            <a:p>
              <a:r>
                <a:rPr lang="en-US" sz="1900" dirty="0">
                  <a:solidFill>
                    <a:srgbClr val="9912CD"/>
                  </a:solidFill>
                  <a:latin typeface="Andale Mono"/>
                  <a:cs typeface="Andale Mono"/>
                </a:rPr>
                <a:t>(00:38, 56)</a:t>
              </a:r>
              <a:endParaRPr lang="en-US" sz="1900" b="1" dirty="0">
                <a:solidFill>
                  <a:srgbClr val="9912CD"/>
                </a:solidFill>
                <a:latin typeface="Andale Mono"/>
                <a:cs typeface="Andale Mono"/>
              </a:endParaRPr>
            </a:p>
          </p:txBody>
        </p:sp>
        <p:cxnSp>
          <p:nvCxnSpPr>
            <p:cNvPr id="14" name="Straight Arrow Connector 13"/>
            <p:cNvCxnSpPr>
              <a:stCxn id="9" idx="0"/>
            </p:cNvCxnSpPr>
            <p:nvPr/>
          </p:nvCxnSpPr>
          <p:spPr>
            <a:xfrm flipV="1">
              <a:off x="2376880" y="3064703"/>
              <a:ext cx="291892" cy="1258052"/>
            </a:xfrm>
            <a:prstGeom prst="straightConnector1">
              <a:avLst/>
            </a:prstGeom>
            <a:ln w="12700"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grpSp>
      <p:grpSp>
        <p:nvGrpSpPr>
          <p:cNvPr id="22" name="Group 21"/>
          <p:cNvGrpSpPr/>
          <p:nvPr/>
        </p:nvGrpSpPr>
        <p:grpSpPr>
          <a:xfrm>
            <a:off x="4555938" y="2270152"/>
            <a:ext cx="2644808" cy="3878243"/>
            <a:chOff x="3417843" y="1702613"/>
            <a:chExt cx="1984123" cy="2908682"/>
          </a:xfrm>
        </p:grpSpPr>
        <p:sp>
          <p:nvSpPr>
            <p:cNvPr id="11" name="Rectangle 10"/>
            <p:cNvSpPr/>
            <p:nvPr/>
          </p:nvSpPr>
          <p:spPr>
            <a:xfrm>
              <a:off x="3417843" y="4322754"/>
              <a:ext cx="1893604" cy="288541"/>
            </a:xfrm>
            <a:prstGeom prst="rect">
              <a:avLst/>
            </a:prstGeom>
          </p:spPr>
          <p:txBody>
            <a:bodyPr wrap="none">
              <a:spAutoFit/>
            </a:bodyPr>
            <a:lstStyle/>
            <a:p>
              <a:r>
                <a:rPr lang="en-US" sz="1900" dirty="0">
                  <a:solidFill>
                    <a:srgbClr val="9912CD"/>
                  </a:solidFill>
                  <a:latin typeface="Andale Mono"/>
                  <a:cs typeface="Andale Mono"/>
                </a:rPr>
                <a:t>m</a:t>
              </a:r>
              <a:r>
                <a:rPr lang="en-US" sz="1900" dirty="0">
                  <a:solidFill>
                    <a:srgbClr val="9912CD"/>
                  </a:solidFill>
                  <a:latin typeface="Andale Mono"/>
                  <a:cs typeface="Andale Mono"/>
                </a:rPr>
                <a:t>ysql.com_delete</a:t>
              </a:r>
              <a:endParaRPr lang="en-US" sz="1900" b="1" dirty="0">
                <a:solidFill>
                  <a:srgbClr val="9912CD"/>
                </a:solidFill>
                <a:latin typeface="Andale Mono"/>
                <a:cs typeface="Andale Mono"/>
              </a:endParaRPr>
            </a:p>
          </p:txBody>
        </p:sp>
        <p:cxnSp>
          <p:nvCxnSpPr>
            <p:cNvPr id="15" name="Straight Arrow Connector 14"/>
            <p:cNvCxnSpPr>
              <a:stCxn id="11" idx="0"/>
            </p:cNvCxnSpPr>
            <p:nvPr/>
          </p:nvCxnSpPr>
          <p:spPr>
            <a:xfrm flipV="1">
              <a:off x="4364645" y="1702613"/>
              <a:ext cx="1037321" cy="2620142"/>
            </a:xfrm>
            <a:prstGeom prst="straightConnector1">
              <a:avLst/>
            </a:prstGeom>
            <a:ln w="12700"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grpSp>
      <p:grpSp>
        <p:nvGrpSpPr>
          <p:cNvPr id="23" name="Group 22"/>
          <p:cNvGrpSpPr/>
          <p:nvPr/>
        </p:nvGrpSpPr>
        <p:grpSpPr>
          <a:xfrm>
            <a:off x="7693076" y="2270152"/>
            <a:ext cx="2085497" cy="3878243"/>
            <a:chOff x="5771308" y="1702613"/>
            <a:chExt cx="1564530" cy="2908682"/>
          </a:xfrm>
        </p:grpSpPr>
        <p:sp>
          <p:nvSpPr>
            <p:cNvPr id="12" name="Rectangle 11"/>
            <p:cNvSpPr/>
            <p:nvPr/>
          </p:nvSpPr>
          <p:spPr>
            <a:xfrm>
              <a:off x="5771308" y="4322754"/>
              <a:ext cx="1564530" cy="288541"/>
            </a:xfrm>
            <a:prstGeom prst="rect">
              <a:avLst/>
            </a:prstGeom>
          </p:spPr>
          <p:txBody>
            <a:bodyPr wrap="none">
              <a:spAutoFit/>
            </a:bodyPr>
            <a:lstStyle/>
            <a:p>
              <a:r>
                <a:rPr lang="en-US" sz="1900" dirty="0">
                  <a:solidFill>
                    <a:srgbClr val="9912CD"/>
                  </a:solidFill>
                  <a:latin typeface="Andale Mono"/>
                  <a:cs typeface="Andale Mono"/>
                </a:rPr>
                <a:t>s</a:t>
              </a:r>
              <a:r>
                <a:rPr lang="en-US" sz="1900" dirty="0">
                  <a:solidFill>
                    <a:srgbClr val="9912CD"/>
                  </a:solidFill>
                  <a:latin typeface="Andale Mono"/>
                  <a:cs typeface="Andale Mono"/>
                </a:rPr>
                <a:t>chema=userdb</a:t>
              </a:r>
              <a:endParaRPr lang="en-US" sz="1900" b="1" dirty="0">
                <a:solidFill>
                  <a:srgbClr val="9912CD"/>
                </a:solidFill>
                <a:latin typeface="Andale Mono"/>
                <a:cs typeface="Andale Mono"/>
              </a:endParaRPr>
            </a:p>
          </p:txBody>
        </p:sp>
        <p:cxnSp>
          <p:nvCxnSpPr>
            <p:cNvPr id="18" name="Straight Arrow Connector 17"/>
            <p:cNvCxnSpPr>
              <a:stCxn id="12" idx="0"/>
            </p:cNvCxnSpPr>
            <p:nvPr/>
          </p:nvCxnSpPr>
          <p:spPr>
            <a:xfrm flipH="1" flipV="1">
              <a:off x="6276219" y="1702613"/>
              <a:ext cx="277354" cy="2620142"/>
            </a:xfrm>
            <a:prstGeom prst="straightConnector1">
              <a:avLst/>
            </a:prstGeom>
            <a:ln w="12700" cmpd="sng">
              <a:solidFill>
                <a:schemeClr val="tx1"/>
              </a:solidFill>
              <a:tailEnd type="arrow"/>
            </a:ln>
          </p:spPr>
          <p:style>
            <a:lnRef idx="2">
              <a:schemeClr val="accent2"/>
            </a:lnRef>
            <a:fillRef idx="0">
              <a:schemeClr val="accent2"/>
            </a:fillRef>
            <a:effectRef idx="1">
              <a:schemeClr val="accent2"/>
            </a:effectRef>
            <a:fontRef idx="minor">
              <a:schemeClr val="tx1"/>
            </a:fontRef>
          </p:style>
        </p:cxnSp>
      </p:grpSp>
    </p:spTree>
    <p:extLst>
      <p:ext uri="{BB962C8B-B14F-4D97-AF65-F5344CB8AC3E}">
        <p14:creationId xmlns:p14="http://schemas.microsoft.com/office/powerpoint/2010/main" val="6550220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extBox 100"/>
          <p:cNvSpPr txBox="1"/>
          <p:nvPr/>
        </p:nvSpPr>
        <p:spPr>
          <a:xfrm>
            <a:off x="7008751" y="1911000"/>
            <a:ext cx="4581300" cy="1354195"/>
          </a:xfrm>
          <a:prstGeom prst="rect">
            <a:avLst/>
          </a:prstGeom>
          <a:noFill/>
        </p:spPr>
        <p:txBody>
          <a:bodyPr wrap="none" lIns="121899" tIns="60949" rIns="121899" bIns="60949" rtlCol="0">
            <a:spAutoFit/>
          </a:bodyPr>
          <a:lstStyle/>
          <a:p>
            <a:r>
              <a:rPr lang="en-US" sz="8000" dirty="0">
                <a:solidFill>
                  <a:schemeClr val="bg1">
                    <a:lumMod val="85000"/>
                  </a:schemeClr>
                </a:solidFill>
              </a:rPr>
              <a:t>r</a:t>
            </a:r>
            <a:r>
              <a:rPr lang="en-US" sz="8000" dirty="0">
                <a:solidFill>
                  <a:schemeClr val="bg1">
                    <a:lumMod val="85000"/>
                  </a:schemeClr>
                </a:solidFill>
              </a:rPr>
              <a:t>ead path</a:t>
            </a:r>
            <a:endParaRPr lang="en-US" sz="8000" dirty="0">
              <a:solidFill>
                <a:schemeClr val="bg1">
                  <a:lumMod val="85000"/>
                </a:schemeClr>
              </a:solidFill>
            </a:endParaRPr>
          </a:p>
        </p:txBody>
      </p:sp>
      <p:sp>
        <p:nvSpPr>
          <p:cNvPr id="100" name="TextBox 99"/>
          <p:cNvSpPr txBox="1"/>
          <p:nvPr/>
        </p:nvSpPr>
        <p:spPr>
          <a:xfrm>
            <a:off x="1088341" y="1911000"/>
            <a:ext cx="4706835" cy="1354195"/>
          </a:xfrm>
          <a:prstGeom prst="rect">
            <a:avLst/>
          </a:prstGeom>
          <a:noFill/>
        </p:spPr>
        <p:txBody>
          <a:bodyPr wrap="none" lIns="121899" tIns="60949" rIns="121899" bIns="60949" rtlCol="0">
            <a:spAutoFit/>
          </a:bodyPr>
          <a:lstStyle/>
          <a:p>
            <a:r>
              <a:rPr lang="en-US" sz="8000" dirty="0">
                <a:solidFill>
                  <a:schemeClr val="bg1">
                    <a:lumMod val="85000"/>
                  </a:schemeClr>
                </a:solidFill>
              </a:rPr>
              <a:t>w</a:t>
            </a:r>
            <a:r>
              <a:rPr lang="en-US" sz="8000" dirty="0">
                <a:solidFill>
                  <a:schemeClr val="bg1">
                    <a:lumMod val="85000"/>
                  </a:schemeClr>
                </a:solidFill>
              </a:rPr>
              <a:t>rite path</a:t>
            </a:r>
            <a:endParaRPr lang="en-US" sz="8000" dirty="0">
              <a:solidFill>
                <a:schemeClr val="bg1">
                  <a:lumMod val="85000"/>
                </a:schemeClr>
              </a:solidFill>
            </a:endParaRPr>
          </a:p>
        </p:txBody>
      </p:sp>
      <p:sp>
        <p:nvSpPr>
          <p:cNvPr id="2" name="Title 1"/>
          <p:cNvSpPr>
            <a:spLocks noGrp="1"/>
          </p:cNvSpPr>
          <p:nvPr>
            <p:ph type="title"/>
          </p:nvPr>
        </p:nvSpPr>
        <p:spPr/>
        <p:txBody>
          <a:bodyPr/>
          <a:lstStyle/>
          <a:p>
            <a:r>
              <a:rPr lang="en-US" dirty="0" smtClean="0"/>
              <a:t>OpenTSDB: high</a:t>
            </a:r>
            <a:r>
              <a:rPr lang="en-US" dirty="0" smtClean="0"/>
              <a:t>-level architecture</a:t>
            </a:r>
            <a:endParaRPr lang="en-US" dirty="0"/>
          </a:p>
        </p:txBody>
      </p:sp>
      <p:sp>
        <p:nvSpPr>
          <p:cNvPr id="46" name="Can 45"/>
          <p:cNvSpPr/>
          <p:nvPr/>
        </p:nvSpPr>
        <p:spPr>
          <a:xfrm>
            <a:off x="4157011" y="5718323"/>
            <a:ext cx="3448680" cy="895789"/>
          </a:xfrm>
          <a:prstGeom prst="can">
            <a:avLst/>
          </a:prstGeom>
          <a:solidFill>
            <a:srgbClr val="800000"/>
          </a:solidFill>
          <a:ln>
            <a:solidFill>
              <a:srgbClr val="800000"/>
            </a:solidFill>
          </a:ln>
        </p:spPr>
        <p:style>
          <a:lnRef idx="1">
            <a:schemeClr val="accent1"/>
          </a:lnRef>
          <a:fillRef idx="3">
            <a:schemeClr val="accent1"/>
          </a:fillRef>
          <a:effectRef idx="2">
            <a:schemeClr val="accent1"/>
          </a:effectRef>
          <a:fontRef idx="minor">
            <a:schemeClr val="lt1"/>
          </a:fontRef>
        </p:style>
        <p:txBody>
          <a:bodyPr lIns="121899" tIns="60949" rIns="121899" bIns="60949" rtlCol="0" anchor="ctr"/>
          <a:lstStyle/>
          <a:p>
            <a:pPr algn="ctr"/>
            <a:r>
              <a:rPr lang="en-US" dirty="0" smtClean="0"/>
              <a:t>HBase</a:t>
            </a:r>
            <a:endParaRPr lang="en-US" dirty="0"/>
          </a:p>
        </p:txBody>
      </p:sp>
      <p:sp>
        <p:nvSpPr>
          <p:cNvPr id="53" name="TextBox 52"/>
          <p:cNvSpPr txBox="1"/>
          <p:nvPr/>
        </p:nvSpPr>
        <p:spPr>
          <a:xfrm>
            <a:off x="7663628" y="5210986"/>
            <a:ext cx="3018568" cy="415476"/>
          </a:xfrm>
          <a:prstGeom prst="rect">
            <a:avLst/>
          </a:prstGeom>
          <a:noFill/>
        </p:spPr>
        <p:txBody>
          <a:bodyPr wrap="none" lIns="121899" tIns="60949" rIns="121899" bIns="60949" rtlCol="0">
            <a:spAutoFit/>
          </a:bodyPr>
          <a:lstStyle/>
          <a:p>
            <a:r>
              <a:rPr lang="en-US" sz="1900" dirty="0">
                <a:solidFill>
                  <a:schemeClr val="accent3">
                    <a:lumMod val="50000"/>
                  </a:schemeClr>
                </a:solidFill>
              </a:rPr>
              <a:t>HBase RPC: </a:t>
            </a:r>
            <a:r>
              <a:rPr lang="en-US" sz="1900" i="1" dirty="0">
                <a:solidFill>
                  <a:schemeClr val="accent3">
                    <a:lumMod val="50000"/>
                  </a:schemeClr>
                </a:solidFill>
              </a:rPr>
              <a:t>PUT, SCAN</a:t>
            </a:r>
            <a:endParaRPr lang="en-US" sz="1900" i="1" dirty="0">
              <a:solidFill>
                <a:schemeClr val="accent3">
                  <a:lumMod val="50000"/>
                </a:schemeClr>
              </a:solidFill>
            </a:endParaRPr>
          </a:p>
        </p:txBody>
      </p:sp>
      <p:sp>
        <p:nvSpPr>
          <p:cNvPr id="68" name="TextBox 67"/>
          <p:cNvSpPr txBox="1"/>
          <p:nvPr/>
        </p:nvSpPr>
        <p:spPr>
          <a:xfrm>
            <a:off x="3101186" y="3505209"/>
            <a:ext cx="1323397" cy="415476"/>
          </a:xfrm>
          <a:prstGeom prst="rect">
            <a:avLst/>
          </a:prstGeom>
          <a:noFill/>
        </p:spPr>
        <p:txBody>
          <a:bodyPr wrap="none" lIns="121899" tIns="60949" rIns="121899" bIns="60949" rtlCol="0">
            <a:spAutoFit/>
          </a:bodyPr>
          <a:lstStyle/>
          <a:p>
            <a:r>
              <a:rPr lang="en-US" sz="1900" dirty="0">
                <a:solidFill>
                  <a:srgbClr val="3366FF"/>
                </a:solidFill>
              </a:rPr>
              <a:t>TSD RPC</a:t>
            </a:r>
            <a:endParaRPr lang="en-US" sz="1900" dirty="0">
              <a:solidFill>
                <a:srgbClr val="3366FF"/>
              </a:solidFill>
            </a:endParaRPr>
          </a:p>
        </p:txBody>
      </p:sp>
      <p:grpSp>
        <p:nvGrpSpPr>
          <p:cNvPr id="103" name="Group 102"/>
          <p:cNvGrpSpPr/>
          <p:nvPr/>
        </p:nvGrpSpPr>
        <p:grpSpPr>
          <a:xfrm>
            <a:off x="488460" y="1730223"/>
            <a:ext cx="5225905" cy="2483733"/>
            <a:chOff x="366440" y="1297667"/>
            <a:chExt cx="3920450" cy="1862800"/>
          </a:xfrm>
        </p:grpSpPr>
        <p:grpSp>
          <p:nvGrpSpPr>
            <p:cNvPr id="102" name="Group 101"/>
            <p:cNvGrpSpPr/>
            <p:nvPr/>
          </p:nvGrpSpPr>
          <p:grpSpPr>
            <a:xfrm>
              <a:off x="762267" y="1795092"/>
              <a:ext cx="3524623" cy="1365375"/>
              <a:chOff x="762267" y="1795092"/>
              <a:chExt cx="3524623" cy="1365375"/>
            </a:xfrm>
          </p:grpSpPr>
          <p:sp>
            <p:nvSpPr>
              <p:cNvPr id="64" name="Rectangle 63"/>
              <p:cNvSpPr/>
              <p:nvPr/>
            </p:nvSpPr>
            <p:spPr>
              <a:xfrm>
                <a:off x="762267" y="2152397"/>
                <a:ext cx="1085915" cy="377336"/>
              </a:xfrm>
              <a:prstGeom prst="rect">
                <a:avLst/>
              </a:prstGeom>
              <a:solidFill>
                <a:schemeClr val="bg2">
                  <a:lumMod val="60000"/>
                  <a:lumOff val="4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tcollector</a:t>
                </a:r>
                <a:endParaRPr lang="en-US" sz="2100" dirty="0"/>
              </a:p>
            </p:txBody>
          </p:sp>
          <p:cxnSp>
            <p:nvCxnSpPr>
              <p:cNvPr id="65" name="Straight Arrow Connector 64"/>
              <p:cNvCxnSpPr>
                <a:stCxn id="26" idx="0"/>
                <a:endCxn id="64" idx="2"/>
              </p:cNvCxnSpPr>
              <p:nvPr/>
            </p:nvCxnSpPr>
            <p:spPr>
              <a:xfrm flipH="1" flipV="1">
                <a:off x="1305225" y="2529733"/>
                <a:ext cx="1266674" cy="630734"/>
              </a:xfrm>
              <a:prstGeom prst="straightConnector1">
                <a:avLst/>
              </a:prstGeom>
              <a:ln>
                <a:solidFill>
                  <a:schemeClr val="accent1"/>
                </a:solidFill>
                <a:headEnd type="arrow"/>
                <a:tailEnd type="none"/>
              </a:ln>
              <a:effectLst/>
            </p:spPr>
            <p:style>
              <a:lnRef idx="2">
                <a:schemeClr val="accent1"/>
              </a:lnRef>
              <a:fillRef idx="0">
                <a:schemeClr val="accent1"/>
              </a:fillRef>
              <a:effectRef idx="1">
                <a:schemeClr val="accent1"/>
              </a:effectRef>
              <a:fontRef idx="minor">
                <a:schemeClr val="tx1"/>
              </a:fontRef>
            </p:style>
          </p:cxnSp>
          <p:sp>
            <p:nvSpPr>
              <p:cNvPr id="70" name="Rectangle 69"/>
              <p:cNvSpPr/>
              <p:nvPr/>
            </p:nvSpPr>
            <p:spPr>
              <a:xfrm>
                <a:off x="2032655" y="1795092"/>
                <a:ext cx="1085915" cy="377336"/>
              </a:xfrm>
              <a:prstGeom prst="rect">
                <a:avLst/>
              </a:prstGeom>
              <a:solidFill>
                <a:schemeClr val="bg2">
                  <a:lumMod val="60000"/>
                  <a:lumOff val="4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tcollector</a:t>
                </a:r>
                <a:endParaRPr lang="en-US" sz="2100" dirty="0"/>
              </a:p>
            </p:txBody>
          </p:sp>
          <p:sp>
            <p:nvSpPr>
              <p:cNvPr id="71" name="Rectangle 70"/>
              <p:cNvSpPr/>
              <p:nvPr/>
            </p:nvSpPr>
            <p:spPr>
              <a:xfrm>
                <a:off x="3200975" y="1983760"/>
                <a:ext cx="1085915" cy="377336"/>
              </a:xfrm>
              <a:prstGeom prst="rect">
                <a:avLst/>
              </a:prstGeom>
              <a:solidFill>
                <a:schemeClr val="bg2">
                  <a:lumMod val="60000"/>
                  <a:lumOff val="40000"/>
                </a:schemeClr>
              </a:solidFill>
              <a:ln>
                <a:solidFill>
                  <a:schemeClr val="bg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100" dirty="0"/>
                  <a:t>tcollector</a:t>
                </a:r>
                <a:endParaRPr lang="en-US" sz="2100" dirty="0"/>
              </a:p>
            </p:txBody>
          </p:sp>
          <p:cxnSp>
            <p:nvCxnSpPr>
              <p:cNvPr id="72" name="Straight Arrow Connector 71"/>
              <p:cNvCxnSpPr>
                <a:stCxn id="47" idx="0"/>
                <a:endCxn id="70" idx="2"/>
              </p:cNvCxnSpPr>
              <p:nvPr/>
            </p:nvCxnSpPr>
            <p:spPr>
              <a:xfrm flipH="1" flipV="1">
                <a:off x="2575613" y="2172428"/>
                <a:ext cx="1315667" cy="988039"/>
              </a:xfrm>
              <a:prstGeom prst="straightConnector1">
                <a:avLst/>
              </a:prstGeom>
              <a:ln>
                <a:solidFill>
                  <a:schemeClr val="accent1"/>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a:stCxn id="47" idx="0"/>
                <a:endCxn id="71" idx="2"/>
              </p:cNvCxnSpPr>
              <p:nvPr/>
            </p:nvCxnSpPr>
            <p:spPr>
              <a:xfrm flipH="1" flipV="1">
                <a:off x="3743933" y="2361096"/>
                <a:ext cx="147347" cy="799371"/>
              </a:xfrm>
              <a:prstGeom prst="straightConnector1">
                <a:avLst/>
              </a:prstGeom>
              <a:ln>
                <a:solidFill>
                  <a:schemeClr val="accent1"/>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85" name="Oval 84"/>
            <p:cNvSpPr/>
            <p:nvPr/>
          </p:nvSpPr>
          <p:spPr>
            <a:xfrm>
              <a:off x="366440" y="1297667"/>
              <a:ext cx="1752861" cy="363284"/>
            </a:xfrm>
            <a:prstGeom prst="ellipse">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1900" dirty="0"/>
                <a:t>a</a:t>
              </a:r>
              <a:r>
                <a:rPr lang="en-US" sz="1900" dirty="0"/>
                <a:t>pp/metric</a:t>
              </a:r>
              <a:endParaRPr lang="en-US" sz="1900" dirty="0"/>
            </a:p>
          </p:txBody>
        </p:sp>
      </p:grpSp>
      <p:grpSp>
        <p:nvGrpSpPr>
          <p:cNvPr id="104" name="Group 103"/>
          <p:cNvGrpSpPr/>
          <p:nvPr/>
        </p:nvGrpSpPr>
        <p:grpSpPr>
          <a:xfrm>
            <a:off x="6835335" y="1634345"/>
            <a:ext cx="5026880" cy="2579612"/>
            <a:chOff x="5127837" y="1225758"/>
            <a:chExt cx="3771142" cy="1934709"/>
          </a:xfrm>
        </p:grpSpPr>
        <p:pic>
          <p:nvPicPr>
            <p:cNvPr id="86" name="Picture 85"/>
            <p:cNvPicPr>
              <a:picLocks noChangeAspect="1"/>
            </p:cNvPicPr>
            <p:nvPr/>
          </p:nvPicPr>
          <p:blipFill>
            <a:blip r:embed="rId2"/>
            <a:stretch>
              <a:fillRect/>
            </a:stretch>
          </p:blipFill>
          <p:spPr>
            <a:xfrm>
              <a:off x="5127837" y="1225758"/>
              <a:ext cx="2274568" cy="1081807"/>
            </a:xfrm>
            <a:prstGeom prst="rect">
              <a:avLst/>
            </a:prstGeom>
            <a:ln>
              <a:noFill/>
            </a:ln>
            <a:effectLst>
              <a:outerShdw blurRad="292100" dist="139700" dir="2700000" algn="tl" rotWithShape="0">
                <a:srgbClr val="333333">
                  <a:alpha val="65000"/>
                </a:srgbClr>
              </a:outerShdw>
            </a:effectLst>
          </p:spPr>
        </p:pic>
        <p:sp>
          <p:nvSpPr>
            <p:cNvPr id="87" name="Rectangle 86"/>
            <p:cNvSpPr/>
            <p:nvPr/>
          </p:nvSpPr>
          <p:spPr>
            <a:xfrm>
              <a:off x="7785456" y="1448288"/>
              <a:ext cx="1113523" cy="632563"/>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r>
                <a:rPr lang="en-US" sz="1900" dirty="0">
                  <a:solidFill>
                    <a:schemeClr val="accent3"/>
                  </a:solidFill>
                </a:rPr>
                <a:t>$</a:t>
              </a:r>
              <a:r>
                <a:rPr lang="en-US" sz="1900" dirty="0" err="1">
                  <a:solidFill>
                    <a:schemeClr val="accent3"/>
                  </a:solidFill>
                </a:rPr>
                <a:t>cript</a:t>
              </a:r>
              <a:r>
                <a:rPr lang="en-US" sz="1900" dirty="0">
                  <a:solidFill>
                    <a:schemeClr val="accent3"/>
                  </a:solidFill>
                </a:rPr>
                <a:t/>
              </a:r>
              <a:br>
                <a:rPr lang="en-US" sz="1900" dirty="0">
                  <a:solidFill>
                    <a:schemeClr val="accent3"/>
                  </a:solidFill>
                </a:rPr>
              </a:br>
              <a:r>
                <a:rPr lang="en-US" sz="1900" dirty="0">
                  <a:solidFill>
                    <a:schemeClr val="bg1"/>
                  </a:solidFill>
                </a:rPr>
                <a:t>(alert, etc.)</a:t>
              </a:r>
              <a:endParaRPr lang="en-US" sz="1900" dirty="0">
                <a:solidFill>
                  <a:schemeClr val="bg1"/>
                </a:solidFill>
              </a:endParaRPr>
            </a:p>
          </p:txBody>
        </p:sp>
        <p:cxnSp>
          <p:nvCxnSpPr>
            <p:cNvPr id="88" name="Straight Arrow Connector 87"/>
            <p:cNvCxnSpPr>
              <a:stCxn id="48" idx="0"/>
              <a:endCxn id="86" idx="2"/>
            </p:cNvCxnSpPr>
            <p:nvPr/>
          </p:nvCxnSpPr>
          <p:spPr>
            <a:xfrm flipV="1">
              <a:off x="5210661" y="2307565"/>
              <a:ext cx="1054460" cy="852902"/>
            </a:xfrm>
            <a:prstGeom prst="straightConnector1">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cxnSp>
          <p:nvCxnSpPr>
            <p:cNvPr id="91" name="Straight Arrow Connector 90"/>
            <p:cNvCxnSpPr>
              <a:stCxn id="49" idx="0"/>
              <a:endCxn id="87" idx="2"/>
            </p:cNvCxnSpPr>
            <p:nvPr/>
          </p:nvCxnSpPr>
          <p:spPr>
            <a:xfrm flipV="1">
              <a:off x="6530042" y="2080851"/>
              <a:ext cx="1812176" cy="1079616"/>
            </a:xfrm>
            <a:prstGeom prst="straightConnector1">
              <a:avLst/>
            </a:prstGeom>
            <a:ln>
              <a:solidFill>
                <a:schemeClr val="tx1"/>
              </a:solidFill>
              <a:headEnd type="none"/>
              <a:tailEnd type="arrow"/>
            </a:ln>
            <a:effectLst/>
          </p:spPr>
          <p:style>
            <a:lnRef idx="2">
              <a:schemeClr val="accent1"/>
            </a:lnRef>
            <a:fillRef idx="0">
              <a:schemeClr val="accent1"/>
            </a:fillRef>
            <a:effectRef idx="1">
              <a:schemeClr val="accent1"/>
            </a:effectRef>
            <a:fontRef idx="minor">
              <a:schemeClr val="tx1"/>
            </a:fontRef>
          </p:style>
        </p:cxnSp>
      </p:grpSp>
      <p:grpSp>
        <p:nvGrpSpPr>
          <p:cNvPr id="106" name="Group 105"/>
          <p:cNvGrpSpPr/>
          <p:nvPr/>
        </p:nvGrpSpPr>
        <p:grpSpPr>
          <a:xfrm>
            <a:off x="2589755" y="4213957"/>
            <a:ext cx="6953250" cy="1504367"/>
            <a:chOff x="1942822" y="3160467"/>
            <a:chExt cx="5216296" cy="1128275"/>
          </a:xfrm>
        </p:grpSpPr>
        <p:grpSp>
          <p:nvGrpSpPr>
            <p:cNvPr id="105" name="Group 104"/>
            <p:cNvGrpSpPr/>
            <p:nvPr/>
          </p:nvGrpSpPr>
          <p:grpSpPr>
            <a:xfrm>
              <a:off x="2571899" y="3540529"/>
              <a:ext cx="3958143" cy="748213"/>
              <a:chOff x="2571899" y="3540529"/>
              <a:chExt cx="3958143" cy="748213"/>
            </a:xfrm>
          </p:grpSpPr>
          <p:cxnSp>
            <p:nvCxnSpPr>
              <p:cNvPr id="42" name="Straight Arrow Connector 41"/>
              <p:cNvCxnSpPr>
                <a:stCxn id="46" idx="1"/>
                <a:endCxn id="47" idx="2"/>
              </p:cNvCxnSpPr>
              <p:nvPr/>
            </p:nvCxnSpPr>
            <p:spPr>
              <a:xfrm flipH="1" flipV="1">
                <a:off x="3891280" y="3540529"/>
                <a:ext cx="520882" cy="748213"/>
              </a:xfrm>
              <a:prstGeom prst="straightConnector1">
                <a:avLst/>
              </a:prstGeom>
              <a:ln>
                <a:solidFill>
                  <a:schemeClr val="accent3"/>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46" idx="1"/>
                <a:endCxn id="26" idx="2"/>
              </p:cNvCxnSpPr>
              <p:nvPr/>
            </p:nvCxnSpPr>
            <p:spPr>
              <a:xfrm flipH="1" flipV="1">
                <a:off x="2571899" y="3540529"/>
                <a:ext cx="1840263" cy="748213"/>
              </a:xfrm>
              <a:prstGeom prst="straightConnector1">
                <a:avLst/>
              </a:prstGeom>
              <a:ln>
                <a:solidFill>
                  <a:schemeClr val="accent3"/>
                </a:solidFill>
                <a:headEnd type="arrow"/>
                <a:tailEnd type="none"/>
              </a:ln>
              <a:effectLst/>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6" idx="1"/>
                <a:endCxn id="48" idx="2"/>
              </p:cNvCxnSpPr>
              <p:nvPr/>
            </p:nvCxnSpPr>
            <p:spPr>
              <a:xfrm flipV="1">
                <a:off x="4412162" y="3540529"/>
                <a:ext cx="798499" cy="748213"/>
              </a:xfrm>
              <a:prstGeom prst="straightConnector1">
                <a:avLst/>
              </a:prstGeom>
              <a:ln>
                <a:solidFill>
                  <a:schemeClr val="accent3"/>
                </a:solidFill>
                <a:headEnd type="arrow"/>
                <a:tailEnd type="arrow"/>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46" idx="1"/>
                <a:endCxn id="49" idx="2"/>
              </p:cNvCxnSpPr>
              <p:nvPr/>
            </p:nvCxnSpPr>
            <p:spPr>
              <a:xfrm flipV="1">
                <a:off x="4412162" y="3540529"/>
                <a:ext cx="2117880" cy="748213"/>
              </a:xfrm>
              <a:prstGeom prst="straightConnector1">
                <a:avLst/>
              </a:prstGeom>
              <a:ln>
                <a:solidFill>
                  <a:schemeClr val="accent3"/>
                </a:solidFill>
                <a:headEnd type="arrow"/>
                <a:tailEnd type="arrow"/>
              </a:ln>
              <a:effectLst/>
            </p:spPr>
            <p:style>
              <a:lnRef idx="2">
                <a:schemeClr val="accent1"/>
              </a:lnRef>
              <a:fillRef idx="0">
                <a:schemeClr val="accent1"/>
              </a:fillRef>
              <a:effectRef idx="1">
                <a:schemeClr val="accent1"/>
              </a:effectRef>
              <a:fontRef idx="minor">
                <a:schemeClr val="tx1"/>
              </a:fontRef>
            </p:style>
          </p:cxnSp>
        </p:grpSp>
        <p:sp>
          <p:nvSpPr>
            <p:cNvPr id="26" name="Alternate Process 25"/>
            <p:cNvSpPr/>
            <p:nvPr/>
          </p:nvSpPr>
          <p:spPr>
            <a:xfrm>
              <a:off x="1942822" y="3160467"/>
              <a:ext cx="1258153" cy="380062"/>
            </a:xfrm>
            <a:prstGeom prst="flowChartAlternateProcess">
              <a:avLst/>
            </a:prstGeom>
            <a:ln/>
          </p:spPr>
          <p:style>
            <a:lnRef idx="2">
              <a:schemeClr val="accent3">
                <a:shade val="50000"/>
              </a:schemeClr>
            </a:lnRef>
            <a:fillRef idx="1">
              <a:schemeClr val="accent3"/>
            </a:fillRef>
            <a:effectRef idx="0">
              <a:schemeClr val="accent3"/>
            </a:effectRef>
            <a:fontRef idx="minor">
              <a:schemeClr val="lt1"/>
            </a:fontRef>
          </p:style>
          <p:txBody>
            <a:bodyPr/>
            <a:lstStyle/>
            <a:p>
              <a:pPr algn="ctr"/>
              <a:r>
                <a:rPr lang="en-US" dirty="0" smtClean="0">
                  <a:solidFill>
                    <a:schemeClr val="tx1"/>
                  </a:solidFill>
                </a:rPr>
                <a:t>TSD</a:t>
              </a:r>
              <a:endParaRPr lang="en-US" dirty="0">
                <a:solidFill>
                  <a:schemeClr val="tx1"/>
                </a:solidFill>
              </a:endParaRPr>
            </a:p>
          </p:txBody>
        </p:sp>
        <p:sp>
          <p:nvSpPr>
            <p:cNvPr id="47" name="Alternate Process 46"/>
            <p:cNvSpPr/>
            <p:nvPr/>
          </p:nvSpPr>
          <p:spPr>
            <a:xfrm>
              <a:off x="3262203" y="3160467"/>
              <a:ext cx="1258153" cy="380062"/>
            </a:xfrm>
            <a:prstGeom prst="flowChartAlternateProcess">
              <a:avLst/>
            </a:prstGeom>
            <a:ln/>
          </p:spPr>
          <p:style>
            <a:lnRef idx="2">
              <a:schemeClr val="accent3">
                <a:shade val="50000"/>
              </a:schemeClr>
            </a:lnRef>
            <a:fillRef idx="1">
              <a:schemeClr val="accent3"/>
            </a:fillRef>
            <a:effectRef idx="0">
              <a:schemeClr val="accent3"/>
            </a:effectRef>
            <a:fontRef idx="minor">
              <a:schemeClr val="lt1"/>
            </a:fontRef>
          </p:style>
          <p:txBody>
            <a:bodyPr/>
            <a:lstStyle/>
            <a:p>
              <a:pPr algn="ctr"/>
              <a:r>
                <a:rPr lang="en-US" dirty="0" smtClean="0">
                  <a:solidFill>
                    <a:schemeClr val="tx1"/>
                  </a:solidFill>
                </a:rPr>
                <a:t>TSD</a:t>
              </a:r>
              <a:endParaRPr lang="en-US" dirty="0">
                <a:solidFill>
                  <a:schemeClr val="tx1"/>
                </a:solidFill>
              </a:endParaRPr>
            </a:p>
          </p:txBody>
        </p:sp>
        <p:sp>
          <p:nvSpPr>
            <p:cNvPr id="48" name="Alternate Process 47"/>
            <p:cNvSpPr/>
            <p:nvPr/>
          </p:nvSpPr>
          <p:spPr>
            <a:xfrm>
              <a:off x="4581584" y="3160467"/>
              <a:ext cx="1258153" cy="380062"/>
            </a:xfrm>
            <a:prstGeom prst="flowChartAlternateProcess">
              <a:avLst/>
            </a:prstGeom>
            <a:ln/>
          </p:spPr>
          <p:style>
            <a:lnRef idx="2">
              <a:schemeClr val="accent3">
                <a:shade val="50000"/>
              </a:schemeClr>
            </a:lnRef>
            <a:fillRef idx="1">
              <a:schemeClr val="accent3"/>
            </a:fillRef>
            <a:effectRef idx="0">
              <a:schemeClr val="accent3"/>
            </a:effectRef>
            <a:fontRef idx="minor">
              <a:schemeClr val="lt1"/>
            </a:fontRef>
          </p:style>
          <p:txBody>
            <a:bodyPr/>
            <a:lstStyle/>
            <a:p>
              <a:pPr algn="ctr"/>
              <a:r>
                <a:rPr lang="en-US" dirty="0" smtClean="0">
                  <a:solidFill>
                    <a:schemeClr val="tx1"/>
                  </a:solidFill>
                </a:rPr>
                <a:t>TSD</a:t>
              </a:r>
              <a:endParaRPr lang="en-US" dirty="0">
                <a:solidFill>
                  <a:schemeClr val="tx1"/>
                </a:solidFill>
              </a:endParaRPr>
            </a:p>
          </p:txBody>
        </p:sp>
        <p:sp>
          <p:nvSpPr>
            <p:cNvPr id="49" name="Alternate Process 48"/>
            <p:cNvSpPr/>
            <p:nvPr/>
          </p:nvSpPr>
          <p:spPr>
            <a:xfrm>
              <a:off x="5900965" y="3160467"/>
              <a:ext cx="1258153" cy="380062"/>
            </a:xfrm>
            <a:prstGeom prst="flowChartAlternateProcess">
              <a:avLst/>
            </a:prstGeom>
            <a:ln/>
          </p:spPr>
          <p:style>
            <a:lnRef idx="2">
              <a:schemeClr val="accent3">
                <a:shade val="50000"/>
              </a:schemeClr>
            </a:lnRef>
            <a:fillRef idx="1">
              <a:schemeClr val="accent3"/>
            </a:fillRef>
            <a:effectRef idx="0">
              <a:schemeClr val="accent3"/>
            </a:effectRef>
            <a:fontRef idx="minor">
              <a:schemeClr val="lt1"/>
            </a:fontRef>
          </p:style>
          <p:txBody>
            <a:bodyPr/>
            <a:lstStyle/>
            <a:p>
              <a:pPr algn="ctr"/>
              <a:r>
                <a:rPr lang="en-US" dirty="0" smtClean="0">
                  <a:solidFill>
                    <a:schemeClr val="tx1"/>
                  </a:solidFill>
                </a:rPr>
                <a:t>TSD</a:t>
              </a:r>
              <a:endParaRPr lang="en-US" dirty="0">
                <a:solidFill>
                  <a:schemeClr val="tx1"/>
                </a:solidFill>
              </a:endParaRPr>
            </a:p>
          </p:txBody>
        </p:sp>
      </p:grpSp>
      <p:sp>
        <p:nvSpPr>
          <p:cNvPr id="96" name="TextBox 95"/>
          <p:cNvSpPr txBox="1"/>
          <p:nvPr/>
        </p:nvSpPr>
        <p:spPr>
          <a:xfrm>
            <a:off x="7651645" y="3487962"/>
            <a:ext cx="2299413" cy="415476"/>
          </a:xfrm>
          <a:prstGeom prst="rect">
            <a:avLst/>
          </a:prstGeom>
          <a:noFill/>
        </p:spPr>
        <p:txBody>
          <a:bodyPr wrap="none" lIns="121899" tIns="60949" rIns="121899" bIns="60949" rtlCol="0">
            <a:spAutoFit/>
          </a:bodyPr>
          <a:lstStyle/>
          <a:p>
            <a:r>
              <a:rPr lang="en-US" sz="1900" dirty="0">
                <a:solidFill>
                  <a:srgbClr val="3366FF"/>
                </a:solidFill>
              </a:rPr>
              <a:t>TSD RPC</a:t>
            </a:r>
            <a:r>
              <a:rPr lang="en-US" sz="1900" dirty="0"/>
              <a:t> or HTTP</a:t>
            </a:r>
            <a:endParaRPr lang="en-US" sz="1900" dirty="0"/>
          </a:p>
        </p:txBody>
      </p:sp>
      <p:sp>
        <p:nvSpPr>
          <p:cNvPr id="107" name="Rectangle 106"/>
          <p:cNvSpPr/>
          <p:nvPr/>
        </p:nvSpPr>
        <p:spPr>
          <a:xfrm>
            <a:off x="226223" y="5960519"/>
            <a:ext cx="3058416" cy="353921"/>
          </a:xfrm>
          <a:prstGeom prst="rect">
            <a:avLst/>
          </a:prstGeom>
        </p:spPr>
        <p:txBody>
          <a:bodyPr wrap="none" lIns="121899" tIns="60949" rIns="121899" bIns="60949">
            <a:spAutoFit/>
          </a:bodyPr>
          <a:lstStyle/>
          <a:p>
            <a:r>
              <a:rPr lang="en-US" sz="1500" dirty="0">
                <a:hlinkClick r:id="rId3"/>
              </a:rPr>
              <a:t>http://opentsdb.net/overview.html</a:t>
            </a:r>
            <a:r>
              <a:rPr lang="en-US" sz="1500" dirty="0"/>
              <a:t> </a:t>
            </a:r>
            <a:endParaRPr lang="en-US" sz="1500" dirty="0"/>
          </a:p>
        </p:txBody>
      </p:sp>
    </p:spTree>
    <p:extLst>
      <p:ext uri="{BB962C8B-B14F-4D97-AF65-F5344CB8AC3E}">
        <p14:creationId xmlns:p14="http://schemas.microsoft.com/office/powerpoint/2010/main" val="1563940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5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0" nodeType="withEffect">
                                  <p:stCondLst>
                                    <p:cond delay="100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ntr" presetSubtype="0" fill="hold" grpId="0" nodeType="withEffect">
                                  <p:stCondLst>
                                    <p:cond delay="1000"/>
                                  </p:stCondLst>
                                  <p:childTnLst>
                                    <p:set>
                                      <p:cBhvr>
                                        <p:cTn id="32"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0" grpId="0"/>
      <p:bldP spid="46" grpId="0" animBg="1"/>
      <p:bldP spid="53" grpId="0"/>
      <p:bldP spid="68" grpId="0"/>
      <p:bldP spid="9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OpenTSDB: collecting </a:t>
            </a:r>
            <a:r>
              <a:rPr lang="en-US" dirty="0" smtClean="0"/>
              <a:t>metrics</a:t>
            </a:r>
            <a:endParaRPr lang="en-US" dirty="0"/>
          </a:p>
        </p:txBody>
      </p:sp>
      <p:sp>
        <p:nvSpPr>
          <p:cNvPr id="3" name="Content Placeholder 2"/>
          <p:cNvSpPr>
            <a:spLocks noGrp="1"/>
          </p:cNvSpPr>
          <p:nvPr>
            <p:ph idx="1"/>
          </p:nvPr>
        </p:nvSpPr>
        <p:spPr>
          <a:xfrm>
            <a:off x="609443" y="1600201"/>
            <a:ext cx="6473200" cy="4525963"/>
          </a:xfrm>
        </p:spPr>
        <p:txBody>
          <a:bodyPr>
            <a:normAutofit/>
          </a:bodyPr>
          <a:lstStyle/>
          <a:p>
            <a:pPr marL="457200" indent="-457200">
              <a:lnSpc>
                <a:spcPct val="130000"/>
              </a:lnSpc>
              <a:buFont typeface="Arial"/>
              <a:buChar char="•"/>
            </a:pPr>
            <a:r>
              <a:rPr lang="en-US" dirty="0" smtClean="0">
                <a:hlinkClick r:id="rId3"/>
              </a:rPr>
              <a:t>tcollector</a:t>
            </a:r>
            <a:r>
              <a:rPr lang="en-US" dirty="0" smtClean="0"/>
              <a:t>: gathers </a:t>
            </a:r>
            <a:r>
              <a:rPr lang="en-US" dirty="0"/>
              <a:t>data from local </a:t>
            </a:r>
            <a:r>
              <a:rPr lang="en-US" dirty="0" smtClean="0"/>
              <a:t>collectors, pushes to TSDs and providing deduplication</a:t>
            </a:r>
          </a:p>
          <a:p>
            <a:pPr marL="457200" indent="-457200">
              <a:lnSpc>
                <a:spcPct val="130000"/>
              </a:lnSpc>
              <a:buFont typeface="Arial"/>
              <a:buChar char="•"/>
            </a:pPr>
            <a:r>
              <a:rPr lang="en-US" dirty="0"/>
              <a:t>l</a:t>
            </a:r>
            <a:r>
              <a:rPr lang="en-US" dirty="0" smtClean="0"/>
              <a:t>ots </a:t>
            </a:r>
            <a:r>
              <a:rPr lang="en-US" dirty="0" smtClean="0">
                <a:hlinkClick r:id="rId4"/>
              </a:rPr>
              <a:t>bundled</a:t>
            </a:r>
            <a:endParaRPr lang="en-US" dirty="0" smtClean="0"/>
          </a:p>
          <a:p>
            <a:pPr marL="571500" lvl="2" indent="-342900">
              <a:lnSpc>
                <a:spcPct val="130000"/>
              </a:lnSpc>
              <a:buFont typeface="Arial"/>
              <a:buChar char="•"/>
            </a:pPr>
            <a:r>
              <a:rPr lang="en-US" dirty="0" smtClean="0"/>
              <a:t>General: </a:t>
            </a:r>
            <a:r>
              <a:rPr lang="en-US" dirty="0" err="1" smtClean="0"/>
              <a:t>iostat</a:t>
            </a:r>
            <a:r>
              <a:rPr lang="en-US" dirty="0" smtClean="0"/>
              <a:t>, </a:t>
            </a:r>
            <a:r>
              <a:rPr lang="en-US" dirty="0" err="1" smtClean="0"/>
              <a:t>netstat</a:t>
            </a:r>
            <a:r>
              <a:rPr lang="en-US" dirty="0" smtClean="0"/>
              <a:t>, etc.</a:t>
            </a:r>
          </a:p>
          <a:p>
            <a:pPr marL="571500" lvl="2" indent="-342900">
              <a:lnSpc>
                <a:spcPct val="130000"/>
              </a:lnSpc>
              <a:buFont typeface="Arial"/>
              <a:buChar char="•"/>
            </a:pPr>
            <a:r>
              <a:rPr lang="en-US" dirty="0" smtClean="0"/>
              <a:t>Others: MySQL, HBase, etc.</a:t>
            </a:r>
          </a:p>
          <a:p>
            <a:pPr marL="457200" indent="-457200">
              <a:lnSpc>
                <a:spcPct val="130000"/>
              </a:lnSpc>
              <a:buFont typeface="Arial"/>
              <a:buChar char="•"/>
            </a:pPr>
            <a:r>
              <a:rPr lang="en-US" dirty="0" smtClean="0"/>
              <a:t>… or roll your own</a:t>
            </a:r>
            <a:endParaRPr lang="en-US" dirty="0"/>
          </a:p>
        </p:txBody>
      </p:sp>
      <p:pic>
        <p:nvPicPr>
          <p:cNvPr id="5" name="Picture 4"/>
          <p:cNvPicPr>
            <a:picLocks noChangeAspect="1"/>
          </p:cNvPicPr>
          <p:nvPr/>
        </p:nvPicPr>
        <p:blipFill>
          <a:blip r:embed="rId5"/>
          <a:stretch>
            <a:fillRect/>
          </a:stretch>
        </p:blipFill>
        <p:spPr>
          <a:xfrm>
            <a:off x="6815050" y="1439091"/>
            <a:ext cx="5127635" cy="5257800"/>
          </a:xfrm>
          <a:prstGeom prst="rect">
            <a:avLst/>
          </a:prstGeom>
        </p:spPr>
      </p:pic>
    </p:spTree>
    <p:extLst>
      <p:ext uri="{BB962C8B-B14F-4D97-AF65-F5344CB8AC3E}">
        <p14:creationId xmlns:p14="http://schemas.microsoft.com/office/powerpoint/2010/main" val="306383114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OpenTSDB: interfacing</a:t>
            </a:r>
            <a:endParaRPr lang="en-US" dirty="0"/>
          </a:p>
        </p:txBody>
      </p:sp>
      <p:sp>
        <p:nvSpPr>
          <p:cNvPr id="3" name="Content Placeholder 2"/>
          <p:cNvSpPr>
            <a:spLocks noGrp="1"/>
          </p:cNvSpPr>
          <p:nvPr>
            <p:ph idx="1"/>
          </p:nvPr>
        </p:nvSpPr>
        <p:spPr>
          <a:xfrm>
            <a:off x="385762" y="1184942"/>
            <a:ext cx="5793750" cy="3195746"/>
          </a:xfrm>
        </p:spPr>
        <p:txBody>
          <a:bodyPr/>
          <a:lstStyle/>
          <a:p>
            <a:pPr marL="457200" indent="-457200">
              <a:lnSpc>
                <a:spcPct val="150000"/>
              </a:lnSpc>
              <a:buFont typeface="Arial"/>
              <a:buChar char="•"/>
            </a:pPr>
            <a:r>
              <a:rPr lang="en-US" dirty="0" smtClean="0">
                <a:hlinkClick r:id="rId2"/>
              </a:rPr>
              <a:t>HTTP</a:t>
            </a:r>
            <a:r>
              <a:rPr lang="en-US" dirty="0" smtClean="0"/>
              <a:t> API</a:t>
            </a:r>
          </a:p>
          <a:p>
            <a:pPr marL="457200" indent="-457200">
              <a:lnSpc>
                <a:spcPct val="150000"/>
              </a:lnSpc>
              <a:buFont typeface="Arial"/>
              <a:buChar char="•"/>
            </a:pPr>
            <a:r>
              <a:rPr lang="en-US" dirty="0" smtClean="0">
                <a:hlinkClick r:id="rId3"/>
              </a:rPr>
              <a:t>CLI</a:t>
            </a:r>
            <a:r>
              <a:rPr lang="en-US" dirty="0" smtClean="0"/>
              <a:t> (</a:t>
            </a:r>
            <a:r>
              <a:rPr lang="en-US" dirty="0" err="1" smtClean="0"/>
              <a:t>tsd</a:t>
            </a:r>
            <a:r>
              <a:rPr lang="en-US" dirty="0" smtClean="0"/>
              <a:t>, query, </a:t>
            </a:r>
            <a:r>
              <a:rPr lang="en-US" dirty="0" err="1" smtClean="0"/>
              <a:t>mkmetric</a:t>
            </a:r>
            <a:r>
              <a:rPr lang="en-US" dirty="0" smtClean="0"/>
              <a:t>, etc.)</a:t>
            </a:r>
          </a:p>
          <a:p>
            <a:pPr marL="457200" indent="-457200">
              <a:lnSpc>
                <a:spcPct val="150000"/>
              </a:lnSpc>
              <a:buFont typeface="Arial"/>
              <a:buChar char="•"/>
            </a:pPr>
            <a:r>
              <a:rPr lang="en-US" dirty="0" smtClean="0"/>
              <a:t>Java lib: </a:t>
            </a:r>
            <a:r>
              <a:rPr lang="en-US" dirty="0" smtClean="0">
                <a:hlinkClick r:id="rId4"/>
              </a:rPr>
              <a:t>asynchbase</a:t>
            </a:r>
            <a:endParaRPr lang="en-US" dirty="0" smtClean="0"/>
          </a:p>
          <a:p>
            <a:pPr marL="457200" indent="-457200">
              <a:lnSpc>
                <a:spcPct val="150000"/>
              </a:lnSpc>
              <a:buFont typeface="Arial"/>
              <a:buChar char="•"/>
            </a:pPr>
            <a:r>
              <a:rPr lang="en-US" dirty="0" smtClean="0"/>
              <a:t>Dashboards </a:t>
            </a:r>
            <a:r>
              <a:rPr lang="en-US" dirty="0"/>
              <a:t>(such as </a:t>
            </a:r>
            <a:r>
              <a:rPr lang="en-US" dirty="0" smtClean="0">
                <a:hlinkClick r:id="rId5"/>
              </a:rPr>
              <a:t>Metrilyx</a:t>
            </a:r>
            <a:r>
              <a:rPr lang="en-US" dirty="0"/>
              <a:t/>
            </a:r>
            <a:br>
              <a:rPr lang="en-US" dirty="0"/>
            </a:br>
            <a:r>
              <a:rPr lang="en-US" dirty="0" smtClean="0"/>
              <a:t>or </a:t>
            </a:r>
            <a:r>
              <a:rPr lang="en-US" dirty="0" smtClean="0">
                <a:hlinkClick r:id="rId6"/>
              </a:rPr>
              <a:t>Grafana</a:t>
            </a:r>
            <a:r>
              <a:rPr lang="en-US" dirty="0" smtClean="0"/>
              <a:t>)</a:t>
            </a:r>
            <a:endParaRPr lang="en-US" dirty="0"/>
          </a:p>
        </p:txBody>
      </p:sp>
      <p:pic>
        <p:nvPicPr>
          <p:cNvPr id="6" name="Picture 5"/>
          <p:cNvPicPr>
            <a:picLocks noChangeAspect="1"/>
          </p:cNvPicPr>
          <p:nvPr/>
        </p:nvPicPr>
        <p:blipFill>
          <a:blip r:embed="rId7"/>
          <a:stretch>
            <a:fillRect/>
          </a:stretch>
        </p:blipFill>
        <p:spPr>
          <a:xfrm>
            <a:off x="6088360" y="2579523"/>
            <a:ext cx="5976711" cy="3731800"/>
          </a:xfrm>
          <a:prstGeom prst="rect">
            <a:avLst/>
          </a:prstGeom>
        </p:spPr>
      </p:pic>
      <p:pic>
        <p:nvPicPr>
          <p:cNvPr id="7" name="Picture 6"/>
          <p:cNvPicPr>
            <a:picLocks noChangeAspect="1"/>
          </p:cNvPicPr>
          <p:nvPr/>
        </p:nvPicPr>
        <p:blipFill>
          <a:blip r:embed="rId8"/>
          <a:stretch>
            <a:fillRect/>
          </a:stretch>
        </p:blipFill>
        <p:spPr>
          <a:xfrm>
            <a:off x="890270" y="4465823"/>
            <a:ext cx="8025509" cy="2071457"/>
          </a:xfrm>
          <a:prstGeom prst="rect">
            <a:avLst/>
          </a:prstGeom>
        </p:spPr>
      </p:pic>
    </p:spTree>
    <p:extLst>
      <p:ext uri="{BB962C8B-B14F-4D97-AF65-F5344CB8AC3E}">
        <p14:creationId xmlns:p14="http://schemas.microsoft.com/office/powerpoint/2010/main" val="27879138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200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OpenTSDB with MapR (HBase &lt;–&gt; MapR-DB)</a:t>
            </a:r>
            <a:endParaRPr lang="en-US" dirty="0"/>
          </a:p>
        </p:txBody>
      </p:sp>
      <p:sp>
        <p:nvSpPr>
          <p:cNvPr id="5" name="Rectangle 4"/>
          <p:cNvSpPr/>
          <p:nvPr/>
        </p:nvSpPr>
        <p:spPr>
          <a:xfrm>
            <a:off x="3103631" y="5659381"/>
            <a:ext cx="4846524" cy="400110"/>
          </a:xfrm>
          <a:prstGeom prst="rect">
            <a:avLst/>
          </a:prstGeom>
        </p:spPr>
        <p:txBody>
          <a:bodyPr wrap="none">
            <a:spAutoFit/>
          </a:bodyPr>
          <a:lstStyle/>
          <a:p>
            <a:r>
              <a:rPr lang="en-US" sz="2000" dirty="0">
                <a:hlinkClick r:id="rId2"/>
              </a:rPr>
              <a:t>https://github.com/mapr-demos/</a:t>
            </a:r>
            <a:r>
              <a:rPr lang="en-US" sz="2000" dirty="0" smtClean="0">
                <a:hlinkClick r:id="rId2"/>
              </a:rPr>
              <a:t>opentsdb</a:t>
            </a:r>
            <a:r>
              <a:rPr lang="en-US" sz="2000" dirty="0" smtClean="0"/>
              <a:t> </a:t>
            </a:r>
            <a:endParaRPr lang="en-US" sz="2000" dirty="0"/>
          </a:p>
        </p:txBody>
      </p:sp>
      <p:cxnSp>
        <p:nvCxnSpPr>
          <p:cNvPr id="6" name="Straight Arrow Connector 5"/>
          <p:cNvCxnSpPr/>
          <p:nvPr/>
        </p:nvCxnSpPr>
        <p:spPr>
          <a:xfrm>
            <a:off x="7731136" y="2782405"/>
            <a:ext cx="0" cy="859071"/>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a:off x="2047789" y="2794926"/>
            <a:ext cx="1021978" cy="4412"/>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a:off x="4004971" y="2794926"/>
            <a:ext cx="1021978" cy="4412"/>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a:off x="5978145" y="2794926"/>
            <a:ext cx="1021978" cy="4412"/>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3103631" y="2405343"/>
            <a:ext cx="1462026" cy="783579"/>
          </a:xfrm>
          <a:prstGeom prst="rect">
            <a:avLst/>
          </a:prstGeom>
          <a:ln/>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1600" dirty="0"/>
              <a:t>m</a:t>
            </a:r>
            <a:r>
              <a:rPr lang="en-US" sz="1600" dirty="0" smtClean="0"/>
              <a:t>essage </a:t>
            </a:r>
            <a:r>
              <a:rPr lang="en-US" sz="1600" dirty="0" smtClean="0"/>
              <a:t>queue</a:t>
            </a:r>
            <a:endParaRPr lang="en-US" sz="1600" dirty="0"/>
          </a:p>
        </p:txBody>
      </p:sp>
      <p:cxnSp>
        <p:nvCxnSpPr>
          <p:cNvPr id="11" name="Straight Arrow Connector 10"/>
          <p:cNvCxnSpPr/>
          <p:nvPr/>
        </p:nvCxnSpPr>
        <p:spPr>
          <a:xfrm flipV="1">
            <a:off x="2047789" y="2966276"/>
            <a:ext cx="1021978" cy="411191"/>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a:off x="2047789" y="2259867"/>
            <a:ext cx="1021978" cy="336271"/>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609441" y="2545339"/>
            <a:ext cx="1314032" cy="369332"/>
          </a:xfrm>
          <a:prstGeom prst="rect">
            <a:avLst/>
          </a:prstGeom>
          <a:noFill/>
        </p:spPr>
        <p:txBody>
          <a:bodyPr wrap="none" rtlCol="0">
            <a:spAutoFit/>
          </a:bodyPr>
          <a:lstStyle/>
          <a:p>
            <a:r>
              <a:rPr lang="en-US" dirty="0">
                <a:solidFill>
                  <a:schemeClr val="tx2"/>
                </a:solidFill>
                <a:latin typeface="Arial"/>
                <a:cs typeface="Arial"/>
              </a:rPr>
              <a:t>d</a:t>
            </a:r>
            <a:r>
              <a:rPr lang="en-US" dirty="0" smtClean="0">
                <a:solidFill>
                  <a:schemeClr val="tx2"/>
                </a:solidFill>
                <a:latin typeface="Arial"/>
                <a:cs typeface="Arial"/>
              </a:rPr>
              <a:t>ata points</a:t>
            </a:r>
            <a:endParaRPr lang="en-US" dirty="0" smtClean="0">
              <a:solidFill>
                <a:schemeClr val="tx2"/>
              </a:solidFill>
              <a:latin typeface="Arial"/>
              <a:cs typeface="Arial"/>
            </a:endParaRPr>
          </a:p>
        </p:txBody>
      </p:sp>
      <p:cxnSp>
        <p:nvCxnSpPr>
          <p:cNvPr id="14" name="Straight Arrow Connector 13"/>
          <p:cNvCxnSpPr/>
          <p:nvPr/>
        </p:nvCxnSpPr>
        <p:spPr>
          <a:xfrm>
            <a:off x="7951160" y="4090325"/>
            <a:ext cx="1021978" cy="4412"/>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8973138" y="3700742"/>
            <a:ext cx="1462026" cy="783579"/>
          </a:xfrm>
          <a:prstGeom prst="rect">
            <a:avLst/>
          </a:prstGeom>
          <a:solidFill>
            <a:schemeClr val="accent3"/>
          </a:solidFill>
          <a:ln>
            <a:solidFill>
              <a:schemeClr val="bg2">
                <a:lumMod val="90000"/>
                <a:lumOff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users</a:t>
            </a:r>
            <a:endParaRPr lang="en-US" sz="1600" dirty="0"/>
          </a:p>
        </p:txBody>
      </p:sp>
      <p:cxnSp>
        <p:nvCxnSpPr>
          <p:cNvPr id="17" name="Straight Arrow Connector 16"/>
          <p:cNvCxnSpPr/>
          <p:nvPr/>
        </p:nvCxnSpPr>
        <p:spPr>
          <a:xfrm>
            <a:off x="6130545" y="2947326"/>
            <a:ext cx="869578" cy="753416"/>
          </a:xfrm>
          <a:prstGeom prst="straightConnector1">
            <a:avLst/>
          </a:prstGeom>
          <a:ln w="3810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5026949" y="2405343"/>
            <a:ext cx="1462026" cy="783579"/>
          </a:xfrm>
          <a:prstGeom prst="rect">
            <a:avLst/>
          </a:prstGeom>
          <a:solidFill>
            <a:srgbClr val="3B6E8E"/>
          </a:solidFill>
          <a:ln>
            <a:solidFill>
              <a:schemeClr val="bg2">
                <a:lumMod val="90000"/>
                <a:lumOff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err="1" smtClean="0"/>
              <a:t>tc</a:t>
            </a:r>
            <a:r>
              <a:rPr lang="en-US" sz="1600" dirty="0" err="1" smtClean="0"/>
              <a:t>ollector</a:t>
            </a:r>
            <a:endParaRPr lang="en-US" sz="1600" dirty="0"/>
          </a:p>
        </p:txBody>
      </p:sp>
      <p:sp>
        <p:nvSpPr>
          <p:cNvPr id="19" name="Rectangle 18"/>
          <p:cNvSpPr/>
          <p:nvPr/>
        </p:nvSpPr>
        <p:spPr>
          <a:xfrm>
            <a:off x="7000123" y="2405343"/>
            <a:ext cx="1462026" cy="783579"/>
          </a:xfrm>
          <a:prstGeom prst="rect">
            <a:avLst/>
          </a:prstGeom>
          <a:solidFill>
            <a:schemeClr val="tx2"/>
          </a:solidFill>
          <a:ln>
            <a:solidFill>
              <a:schemeClr val="bg2">
                <a:lumMod val="90000"/>
                <a:lumOff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MapR-DB</a:t>
            </a:r>
            <a:endParaRPr lang="en-US" sz="1600" dirty="0" smtClean="0"/>
          </a:p>
        </p:txBody>
      </p:sp>
      <p:sp>
        <p:nvSpPr>
          <p:cNvPr id="20" name="Rectangle 19"/>
          <p:cNvSpPr/>
          <p:nvPr/>
        </p:nvSpPr>
        <p:spPr>
          <a:xfrm>
            <a:off x="7000123" y="3700742"/>
            <a:ext cx="1462026" cy="783579"/>
          </a:xfrm>
          <a:prstGeom prst="rect">
            <a:avLst/>
          </a:prstGeom>
          <a:solidFill>
            <a:srgbClr val="3B6E8E"/>
          </a:solidFill>
          <a:ln>
            <a:solidFill>
              <a:schemeClr val="bg2">
                <a:lumMod val="90000"/>
                <a:lumOff val="1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t>w</a:t>
            </a:r>
            <a:r>
              <a:rPr lang="en-US" sz="1600" dirty="0" smtClean="0"/>
              <a:t>eb app</a:t>
            </a:r>
            <a:endParaRPr lang="en-US" sz="1600" dirty="0"/>
          </a:p>
        </p:txBody>
      </p:sp>
      <p:sp>
        <p:nvSpPr>
          <p:cNvPr id="25" name="Rectangle 24"/>
          <p:cNvSpPr/>
          <p:nvPr/>
        </p:nvSpPr>
        <p:spPr>
          <a:xfrm>
            <a:off x="2217985" y="3619211"/>
            <a:ext cx="3882352" cy="523220"/>
          </a:xfrm>
          <a:prstGeom prst="rect">
            <a:avLst/>
          </a:prstGeom>
        </p:spPr>
        <p:txBody>
          <a:bodyPr wrap="square">
            <a:spAutoFit/>
          </a:bodyPr>
          <a:lstStyle/>
          <a:p>
            <a:pPr algn="ctr"/>
            <a:r>
              <a:rPr lang="en-US" sz="1400" dirty="0">
                <a:solidFill>
                  <a:srgbClr val="000000"/>
                </a:solidFill>
                <a:cs typeface="Arial"/>
              </a:rPr>
              <a:t>buffering data for 1 hour in collector allows 1000x decrease in insertion rate</a:t>
            </a:r>
          </a:p>
        </p:txBody>
      </p:sp>
    </p:spTree>
    <p:extLst>
      <p:ext uri="{BB962C8B-B14F-4D97-AF65-F5344CB8AC3E}">
        <p14:creationId xmlns:p14="http://schemas.microsoft.com/office/powerpoint/2010/main" val="3699344228"/>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Alternative TSDB for smaller scales</a:t>
            </a:r>
            <a:endParaRPr lang="en-US" dirty="0"/>
          </a:p>
        </p:txBody>
      </p:sp>
      <p:sp>
        <p:nvSpPr>
          <p:cNvPr id="3" name="Content Placeholder 2"/>
          <p:cNvSpPr>
            <a:spLocks noGrp="1"/>
          </p:cNvSpPr>
          <p:nvPr>
            <p:ph idx="1"/>
          </p:nvPr>
        </p:nvSpPr>
        <p:spPr>
          <a:xfrm>
            <a:off x="385762" y="1184942"/>
            <a:ext cx="11193622" cy="3262432"/>
          </a:xfrm>
        </p:spPr>
        <p:txBody>
          <a:bodyPr/>
          <a:lstStyle/>
          <a:p>
            <a:pPr marL="457200" indent="-457200">
              <a:lnSpc>
                <a:spcPct val="130000"/>
              </a:lnSpc>
              <a:buFont typeface="Arial"/>
              <a:buChar char="•"/>
            </a:pPr>
            <a:r>
              <a:rPr lang="en-US" dirty="0" smtClean="0">
                <a:hlinkClick r:id="rId2"/>
              </a:rPr>
              <a:t>InfluxDB</a:t>
            </a:r>
            <a:r>
              <a:rPr lang="en-US" dirty="0"/>
              <a:t> </a:t>
            </a:r>
            <a:r>
              <a:rPr lang="en-US" dirty="0" smtClean="0"/>
              <a:t>(written in Go)</a:t>
            </a:r>
          </a:p>
          <a:p>
            <a:pPr marL="457200" indent="-457200">
              <a:lnSpc>
                <a:spcPct val="130000"/>
              </a:lnSpc>
              <a:buFont typeface="Arial"/>
              <a:buChar char="•"/>
            </a:pPr>
            <a:r>
              <a:rPr lang="en-US" dirty="0" smtClean="0"/>
              <a:t>lots of client libs</a:t>
            </a:r>
          </a:p>
          <a:p>
            <a:pPr marL="457200" indent="-457200">
              <a:lnSpc>
                <a:spcPct val="130000"/>
              </a:lnSpc>
              <a:buFont typeface="Arial"/>
              <a:buChar char="•"/>
            </a:pPr>
            <a:r>
              <a:rPr lang="en-US" dirty="0"/>
              <a:t>(</a:t>
            </a:r>
            <a:r>
              <a:rPr lang="en-US" dirty="0" smtClean="0"/>
              <a:t>cluster support via Raft)</a:t>
            </a:r>
          </a:p>
          <a:p>
            <a:pPr marL="457200" indent="-457200">
              <a:lnSpc>
                <a:spcPct val="130000"/>
              </a:lnSpc>
              <a:buFont typeface="Arial"/>
              <a:buChar char="•"/>
            </a:pPr>
            <a:r>
              <a:rPr lang="en-US" dirty="0"/>
              <a:t>p</a:t>
            </a:r>
            <a:r>
              <a:rPr lang="en-US" dirty="0" smtClean="0"/>
              <a:t>owerful </a:t>
            </a:r>
            <a:r>
              <a:rPr lang="en-US" dirty="0"/>
              <a:t>query </a:t>
            </a:r>
            <a:r>
              <a:rPr lang="en-US" dirty="0" smtClean="0"/>
              <a:t>language</a:t>
            </a:r>
            <a:r>
              <a:rPr lang="en-US" dirty="0"/>
              <a:t/>
            </a:r>
            <a:br>
              <a:rPr lang="en-US" dirty="0"/>
            </a:br>
            <a:endParaRPr lang="en-US" dirty="0" smtClean="0"/>
          </a:p>
          <a:p>
            <a:pPr>
              <a:lnSpc>
                <a:spcPct val="130000"/>
              </a:lnSpc>
            </a:pPr>
            <a:r>
              <a:rPr lang="en-US" sz="2400" dirty="0" smtClean="0">
                <a:latin typeface="Andale Mono"/>
                <a:cs typeface="Andale Mono"/>
              </a:rPr>
              <a:t>	</a:t>
            </a:r>
          </a:p>
        </p:txBody>
      </p:sp>
      <p:sp>
        <p:nvSpPr>
          <p:cNvPr id="4" name="Slide Number Placeholder 3"/>
          <p:cNvSpPr>
            <a:spLocks noGrp="1"/>
          </p:cNvSpPr>
          <p:nvPr>
            <p:ph type="sldNum" sz="quarter" idx="12"/>
          </p:nvPr>
        </p:nvSpPr>
        <p:spPr/>
        <p:txBody>
          <a:bodyPr/>
          <a:lstStyle/>
          <a:p>
            <a:fld id="{CD7512B2-6FA5-0A4A-8DD3-DC8CCAB4684F}" type="slidenum">
              <a:rPr lang="en-US" smtClean="0"/>
              <a:t>26</a:t>
            </a:fld>
            <a:endParaRPr lang="en-US"/>
          </a:p>
        </p:txBody>
      </p:sp>
      <p:sp>
        <p:nvSpPr>
          <p:cNvPr id="5" name="Rectangle 4"/>
          <p:cNvSpPr/>
          <p:nvPr/>
        </p:nvSpPr>
        <p:spPr>
          <a:xfrm>
            <a:off x="1715079" y="3926713"/>
            <a:ext cx="9072884" cy="1913344"/>
          </a:xfrm>
          <a:prstGeom prst="rect">
            <a:avLst/>
          </a:prstGeom>
          <a:solidFill>
            <a:schemeClr val="tx1"/>
          </a:solidFill>
        </p:spPr>
        <p:txBody>
          <a:bodyPr wrap="square">
            <a:spAutoFit/>
          </a:bodyPr>
          <a:lstStyle/>
          <a:p>
            <a:pPr>
              <a:lnSpc>
                <a:spcPct val="150000"/>
              </a:lnSpc>
            </a:pPr>
            <a:r>
              <a:rPr lang="en-US" sz="2000" dirty="0">
                <a:solidFill>
                  <a:schemeClr val="bg1"/>
                </a:solidFill>
                <a:latin typeface="Andale Mono"/>
                <a:cs typeface="Andale Mono"/>
              </a:rPr>
              <a:t>select mean(value), percentile(90, value) as </a:t>
            </a:r>
            <a:r>
              <a:rPr lang="en-US" sz="2000" dirty="0" smtClean="0">
                <a:solidFill>
                  <a:schemeClr val="bg1"/>
                </a:solidFill>
                <a:latin typeface="Andale Mono"/>
                <a:cs typeface="Andale Mono"/>
              </a:rPr>
              <a:t>percentile_90</a:t>
            </a:r>
          </a:p>
          <a:p>
            <a:pPr>
              <a:lnSpc>
                <a:spcPct val="150000"/>
              </a:lnSpc>
            </a:pPr>
            <a:r>
              <a:rPr lang="en-US" sz="2000" dirty="0" smtClean="0">
                <a:solidFill>
                  <a:schemeClr val="bg1"/>
                </a:solidFill>
                <a:latin typeface="Andale Mono"/>
                <a:cs typeface="Andale Mono"/>
              </a:rPr>
              <a:t>from </a:t>
            </a:r>
            <a:r>
              <a:rPr lang="en-US" sz="2000" dirty="0">
                <a:solidFill>
                  <a:schemeClr val="bg1"/>
                </a:solidFill>
                <a:latin typeface="Andale Mono"/>
                <a:cs typeface="Andale Mono"/>
              </a:rPr>
              <a:t>/^stats.*/</a:t>
            </a:r>
          </a:p>
          <a:p>
            <a:pPr>
              <a:lnSpc>
                <a:spcPct val="150000"/>
              </a:lnSpc>
            </a:pPr>
            <a:r>
              <a:rPr lang="en-US" sz="2000" dirty="0" smtClean="0">
                <a:solidFill>
                  <a:schemeClr val="bg1"/>
                </a:solidFill>
                <a:latin typeface="Andale Mono"/>
                <a:cs typeface="Andale Mono"/>
              </a:rPr>
              <a:t>group </a:t>
            </a:r>
            <a:r>
              <a:rPr lang="en-US" sz="2000" dirty="0">
                <a:solidFill>
                  <a:schemeClr val="bg1"/>
                </a:solidFill>
                <a:latin typeface="Andale Mono"/>
                <a:cs typeface="Andale Mono"/>
              </a:rPr>
              <a:t>by time(10m)</a:t>
            </a:r>
          </a:p>
          <a:p>
            <a:pPr>
              <a:lnSpc>
                <a:spcPct val="150000"/>
              </a:lnSpc>
            </a:pPr>
            <a:r>
              <a:rPr lang="en-US" sz="2000" dirty="0" smtClean="0">
                <a:solidFill>
                  <a:schemeClr val="bg1"/>
                </a:solidFill>
                <a:latin typeface="Andale Mono"/>
                <a:cs typeface="Andale Mono"/>
              </a:rPr>
              <a:t>into </a:t>
            </a:r>
            <a:r>
              <a:rPr lang="en-US" sz="2000" dirty="0">
                <a:solidFill>
                  <a:schemeClr val="bg1"/>
                </a:solidFill>
                <a:latin typeface="Andale Mono"/>
                <a:cs typeface="Andale Mono"/>
              </a:rPr>
              <a:t>10m.:series_name</a:t>
            </a:r>
          </a:p>
        </p:txBody>
      </p:sp>
    </p:spTree>
    <p:extLst>
      <p:ext uri="{BB962C8B-B14F-4D97-AF65-F5344CB8AC3E}">
        <p14:creationId xmlns:p14="http://schemas.microsoft.com/office/powerpoint/2010/main" val="17614948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45501" y="3104553"/>
            <a:ext cx="9412768" cy="648896"/>
          </a:xfrm>
        </p:spPr>
        <p:txBody>
          <a:bodyPr/>
          <a:lstStyle/>
          <a:p>
            <a:r>
              <a:rPr lang="en-US" dirty="0"/>
              <a:t>MapR’s IoT </a:t>
            </a:r>
            <a:r>
              <a:rPr lang="en-US" dirty="0" smtClean="0"/>
              <a:t>offering</a:t>
            </a:r>
            <a:endParaRPr lang="en-US" dirty="0"/>
          </a:p>
        </p:txBody>
      </p:sp>
    </p:spTree>
    <p:extLst>
      <p:ext uri="{BB962C8B-B14F-4D97-AF65-F5344CB8AC3E}">
        <p14:creationId xmlns:p14="http://schemas.microsoft.com/office/powerpoint/2010/main" val="307531281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MapR’s IoT </a:t>
            </a:r>
            <a:r>
              <a:rPr lang="en-US" dirty="0" smtClean="0"/>
              <a:t>offering—observations</a:t>
            </a:r>
            <a:endParaRPr lang="en-US" dirty="0"/>
          </a:p>
        </p:txBody>
      </p:sp>
      <p:sp>
        <p:nvSpPr>
          <p:cNvPr id="3" name="Content Placeholder 2"/>
          <p:cNvSpPr>
            <a:spLocks noGrp="1"/>
          </p:cNvSpPr>
          <p:nvPr>
            <p:ph idx="1"/>
          </p:nvPr>
        </p:nvSpPr>
        <p:spPr>
          <a:xfrm>
            <a:off x="385762" y="1393948"/>
            <a:ext cx="11418888" cy="4836195"/>
          </a:xfrm>
        </p:spPr>
        <p:txBody>
          <a:bodyPr/>
          <a:lstStyle/>
          <a:p>
            <a:pPr marL="457200" indent="-457200">
              <a:buFont typeface="Arial"/>
              <a:buChar char="•"/>
            </a:pPr>
            <a:r>
              <a:rPr lang="en-US" dirty="0" smtClean="0"/>
              <a:t>General observation: </a:t>
            </a:r>
            <a:r>
              <a:rPr lang="en-US" i="1" dirty="0" smtClean="0"/>
              <a:t>IoT lends itself to Big Data approach</a:t>
            </a:r>
          </a:p>
          <a:p>
            <a:pPr marL="457200" indent="-457200">
              <a:lnSpc>
                <a:spcPct val="150000"/>
              </a:lnSpc>
              <a:buFont typeface="Arial"/>
              <a:buChar char="•"/>
            </a:pPr>
            <a:r>
              <a:rPr lang="en-US" dirty="0" smtClean="0"/>
              <a:t>An IoT-ready data processing platform must …</a:t>
            </a:r>
          </a:p>
          <a:p>
            <a:pPr marL="457200" lvl="1" indent="-457200">
              <a:lnSpc>
                <a:spcPct val="150000"/>
              </a:lnSpc>
              <a:buFont typeface="Arial"/>
              <a:buChar char="•"/>
            </a:pPr>
            <a:r>
              <a:rPr lang="en-US" dirty="0" smtClean="0"/>
              <a:t>… be able to natively deal with the raw data from devices, causing typically many (trillions) of small files in non-relation formats.</a:t>
            </a:r>
          </a:p>
          <a:p>
            <a:pPr marL="457200" lvl="1" indent="-457200">
              <a:lnSpc>
                <a:spcPct val="150000"/>
              </a:lnSpc>
              <a:buFont typeface="Arial"/>
              <a:buChar char="•"/>
            </a:pPr>
            <a:r>
              <a:rPr lang="en-US" dirty="0" smtClean="0"/>
              <a:t>… support range of workloads, especially streaming as first-class citizen.</a:t>
            </a:r>
          </a:p>
          <a:p>
            <a:pPr marL="457200" lvl="1" indent="-457200">
              <a:lnSpc>
                <a:spcPct val="150000"/>
              </a:lnSpc>
              <a:buFont typeface="Arial"/>
              <a:buChar char="•"/>
            </a:pPr>
            <a:r>
              <a:rPr lang="en-US" dirty="0" smtClean="0"/>
              <a:t>… ensure business continuity to meet SLAs (think: roads, health care, etc.).</a:t>
            </a:r>
          </a:p>
          <a:p>
            <a:pPr marL="457200" lvl="1" indent="-457200">
              <a:lnSpc>
                <a:spcPct val="150000"/>
              </a:lnSpc>
              <a:buFont typeface="Arial"/>
              <a:buChar char="•"/>
            </a:pPr>
            <a:r>
              <a:rPr lang="en-US" dirty="0" smtClean="0"/>
              <a:t>… provide for a secure, safe and privacy-aware end-to-end operation</a:t>
            </a:r>
          </a:p>
          <a:p>
            <a:pPr marL="457200" indent="-457200">
              <a:lnSpc>
                <a:spcPct val="150000"/>
              </a:lnSpc>
              <a:buFont typeface="Arial"/>
              <a:buChar char="•"/>
            </a:pPr>
            <a:endParaRPr lang="en-US" dirty="0"/>
          </a:p>
        </p:txBody>
      </p:sp>
    </p:spTree>
    <p:extLst>
      <p:ext uri="{BB962C8B-B14F-4D97-AF65-F5344CB8AC3E}">
        <p14:creationId xmlns:p14="http://schemas.microsoft.com/office/powerpoint/2010/main" val="335181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MapR’s IoT offering</a:t>
            </a:r>
            <a:endParaRPr lang="en-US" dirty="0"/>
          </a:p>
        </p:txBody>
      </p:sp>
      <p:sp>
        <p:nvSpPr>
          <p:cNvPr id="4" name="Rectangle 3"/>
          <p:cNvSpPr/>
          <p:nvPr/>
        </p:nvSpPr>
        <p:spPr bwMode="auto">
          <a:xfrm>
            <a:off x="2008188" y="1257300"/>
            <a:ext cx="8447087" cy="3321050"/>
          </a:xfrm>
          <a:prstGeom prst="rect">
            <a:avLst/>
          </a:prstGeom>
          <a:solidFill>
            <a:schemeClr val="accent5">
              <a:lumMod val="40000"/>
              <a:lumOff val="60000"/>
            </a:schemeClr>
          </a:solidFill>
          <a:ln w="9525" algn="ctr">
            <a:noFill/>
            <a:round/>
            <a:headEnd/>
            <a:tailEnd/>
          </a:ln>
        </p:spPr>
        <p:txBody>
          <a:bodyPr anchor="ctr"/>
          <a:lstStyle/>
          <a:p>
            <a:pPr algn="ctr">
              <a:defRPr/>
            </a:pPr>
            <a:endParaRPr lang="en-US" dirty="0">
              <a:solidFill>
                <a:srgbClr val="FFFFFF"/>
              </a:solidFill>
              <a:latin typeface="Calibri" pitchFamily="34" charset="0"/>
              <a:ea typeface="MS PGothic" pitchFamily="34" charset="-128"/>
              <a:cs typeface="+mn-cs"/>
            </a:endParaRPr>
          </a:p>
        </p:txBody>
      </p:sp>
      <p:sp>
        <p:nvSpPr>
          <p:cNvPr id="5" name="Rectangle 4"/>
          <p:cNvSpPr/>
          <p:nvPr/>
        </p:nvSpPr>
        <p:spPr>
          <a:xfrm>
            <a:off x="2118761" y="5638801"/>
            <a:ext cx="8244914" cy="436563"/>
          </a:xfrm>
          <a:prstGeom prst="rect">
            <a:avLst/>
          </a:prstGeom>
          <a:solidFill>
            <a:srgbClr val="B90B2C"/>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600" b="1" dirty="0">
                <a:solidFill>
                  <a:prstClr val="white"/>
                </a:solidFill>
                <a:cs typeface="Arial"/>
              </a:rPr>
              <a:t>MapR Data Platform</a:t>
            </a:r>
          </a:p>
          <a:p>
            <a:pPr algn="ctr">
              <a:lnSpc>
                <a:spcPct val="95000"/>
              </a:lnSpc>
              <a:defRPr/>
            </a:pPr>
            <a:r>
              <a:rPr lang="en-US" sz="1200" dirty="0">
                <a:solidFill>
                  <a:prstClr val="white"/>
                </a:solidFill>
                <a:cs typeface="Arial"/>
              </a:rPr>
              <a:t>(Random Read/Write)</a:t>
            </a:r>
          </a:p>
        </p:txBody>
      </p:sp>
      <p:sp>
        <p:nvSpPr>
          <p:cNvPr id="6" name="Rectangle 5"/>
          <p:cNvSpPr/>
          <p:nvPr/>
        </p:nvSpPr>
        <p:spPr>
          <a:xfrm>
            <a:off x="5347465" y="6252526"/>
            <a:ext cx="1783080" cy="426419"/>
          </a:xfrm>
          <a:prstGeom prst="rect">
            <a:avLst/>
          </a:prstGeom>
          <a:solidFill>
            <a:srgbClr val="34404B"/>
          </a:solidFill>
          <a:ln>
            <a:noFill/>
          </a:ln>
          <a:effectLst>
            <a:innerShdw blurRad="279400" dist="12700" dir="162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b="1" dirty="0">
                <a:solidFill>
                  <a:prstClr val="white"/>
                </a:solidFill>
              </a:rPr>
              <a:t>Data Hub</a:t>
            </a:r>
            <a:endParaRPr lang="en-US" sz="1400" b="1" dirty="0">
              <a:solidFill>
                <a:prstClr val="white"/>
              </a:solidFill>
            </a:endParaRP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7023" y="6350001"/>
            <a:ext cx="228540" cy="246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8" name="Rectangle 7"/>
          <p:cNvSpPr/>
          <p:nvPr/>
        </p:nvSpPr>
        <p:spPr>
          <a:xfrm>
            <a:off x="2019584" y="6252526"/>
            <a:ext cx="1783080" cy="426419"/>
          </a:xfrm>
          <a:prstGeom prst="rect">
            <a:avLst/>
          </a:prstGeom>
          <a:solidFill>
            <a:srgbClr val="34404B"/>
          </a:solidFill>
          <a:ln>
            <a:noFill/>
          </a:ln>
          <a:effectLst>
            <a:innerShdw blurRad="279400" dist="12700" dir="162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b="1" dirty="0">
                <a:solidFill>
                  <a:prstClr val="white"/>
                </a:solidFill>
              </a:rPr>
              <a:t>    Enterprise Grade</a:t>
            </a:r>
            <a:endParaRPr lang="en-US" sz="1400" b="1" dirty="0">
              <a:solidFill>
                <a:prstClr val="white"/>
              </a:solidFill>
            </a:endParaRPr>
          </a:p>
        </p:txBody>
      </p:sp>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4632" y="6338888"/>
            <a:ext cx="212670" cy="246062"/>
          </a:xfrm>
          <a:prstGeom prst="rect">
            <a:avLst/>
          </a:prstGeom>
          <a:solidFill>
            <a:srgbClr val="3440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0" name="Rectangle 9"/>
          <p:cNvSpPr/>
          <p:nvPr/>
        </p:nvSpPr>
        <p:spPr>
          <a:xfrm>
            <a:off x="8675347" y="6252526"/>
            <a:ext cx="1783080" cy="426419"/>
          </a:xfrm>
          <a:prstGeom prst="rect">
            <a:avLst/>
          </a:prstGeom>
          <a:solidFill>
            <a:srgbClr val="34404B"/>
          </a:solidFill>
          <a:ln>
            <a:noFill/>
          </a:ln>
          <a:effectLst>
            <a:innerShdw blurRad="279400" dist="12700" dir="162000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b="1" dirty="0">
                <a:solidFill>
                  <a:prstClr val="white"/>
                </a:solidFill>
              </a:rPr>
              <a:t>       Operational</a:t>
            </a:r>
            <a:endParaRPr lang="en-US" sz="1400" b="1" dirty="0">
              <a:solidFill>
                <a:prstClr val="white"/>
              </a:solidFill>
            </a:endParaRPr>
          </a:p>
        </p:txBody>
      </p:sp>
      <p:pic>
        <p:nvPicPr>
          <p:cNvPr id="1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62279" y="6350001"/>
            <a:ext cx="230127" cy="246063"/>
          </a:xfrm>
          <a:prstGeom prst="rect">
            <a:avLst/>
          </a:prstGeom>
          <a:solidFill>
            <a:srgbClr val="34404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1290" y="5686425"/>
            <a:ext cx="501519"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Straight Connector 34"/>
          <p:cNvCxnSpPr>
            <a:cxnSpLocks noChangeShapeType="1"/>
          </p:cNvCxnSpPr>
          <p:nvPr/>
        </p:nvCxnSpPr>
        <p:spPr bwMode="auto">
          <a:xfrm>
            <a:off x="9160664" y="4821239"/>
            <a:ext cx="0" cy="319087"/>
          </a:xfrm>
          <a:prstGeom prst="line">
            <a:avLst/>
          </a:prstGeom>
          <a:noFill/>
          <a:ln w="25400">
            <a:solidFill>
              <a:srgbClr val="C60C30"/>
            </a:solidFill>
            <a:round/>
            <a:headEnd/>
            <a:tailEnd/>
          </a:ln>
          <a:extLst>
            <a:ext uri="{909E8E84-426E-40dd-AFC4-6F175D3DCCD1}">
              <a14:hiddenFill xmlns:a14="http://schemas.microsoft.com/office/drawing/2010/main">
                <a:noFill/>
              </a14:hiddenFill>
            </a:ext>
          </a:extLst>
        </p:spPr>
      </p:cxnSp>
      <p:cxnSp>
        <p:nvCxnSpPr>
          <p:cNvPr id="14" name="Straight Connector 36"/>
          <p:cNvCxnSpPr>
            <a:cxnSpLocks noChangeShapeType="1"/>
          </p:cNvCxnSpPr>
          <p:nvPr/>
        </p:nvCxnSpPr>
        <p:spPr bwMode="auto">
          <a:xfrm>
            <a:off x="7494223" y="4824414"/>
            <a:ext cx="0" cy="320675"/>
          </a:xfrm>
          <a:prstGeom prst="line">
            <a:avLst/>
          </a:prstGeom>
          <a:noFill/>
          <a:ln w="25400">
            <a:solidFill>
              <a:srgbClr val="C60C30"/>
            </a:solidFill>
            <a:round/>
            <a:headEnd/>
            <a:tailEnd/>
          </a:ln>
          <a:extLst>
            <a:ext uri="{909E8E84-426E-40dd-AFC4-6F175D3DCCD1}">
              <a14:hiddenFill xmlns:a14="http://schemas.microsoft.com/office/drawing/2010/main">
                <a:noFill/>
              </a14:hiddenFill>
            </a:ext>
          </a:extLst>
        </p:spPr>
      </p:cxnSp>
      <p:cxnSp>
        <p:nvCxnSpPr>
          <p:cNvPr id="15" name="Straight Connector 37"/>
          <p:cNvCxnSpPr>
            <a:cxnSpLocks noChangeShapeType="1"/>
          </p:cNvCxnSpPr>
          <p:nvPr/>
        </p:nvCxnSpPr>
        <p:spPr bwMode="auto">
          <a:xfrm>
            <a:off x="4970755" y="4824414"/>
            <a:ext cx="0" cy="320675"/>
          </a:xfrm>
          <a:prstGeom prst="line">
            <a:avLst/>
          </a:prstGeom>
          <a:noFill/>
          <a:ln w="25400">
            <a:solidFill>
              <a:srgbClr val="C60C30"/>
            </a:solidFill>
            <a:round/>
            <a:headEnd/>
            <a:tailEnd/>
          </a:ln>
          <a:extLst>
            <a:ext uri="{909E8E84-426E-40dd-AFC4-6F175D3DCCD1}">
              <a14:hiddenFill xmlns:a14="http://schemas.microsoft.com/office/drawing/2010/main">
                <a:noFill/>
              </a14:hiddenFill>
            </a:ext>
          </a:extLst>
        </p:spPr>
      </p:cxnSp>
      <p:cxnSp>
        <p:nvCxnSpPr>
          <p:cNvPr id="16" name="Straight Connector 38"/>
          <p:cNvCxnSpPr>
            <a:cxnSpLocks noChangeShapeType="1"/>
          </p:cNvCxnSpPr>
          <p:nvPr/>
        </p:nvCxnSpPr>
        <p:spPr bwMode="auto">
          <a:xfrm>
            <a:off x="3324947" y="4813300"/>
            <a:ext cx="0" cy="319088"/>
          </a:xfrm>
          <a:prstGeom prst="line">
            <a:avLst/>
          </a:prstGeom>
          <a:noFill/>
          <a:ln w="25400">
            <a:solidFill>
              <a:srgbClr val="C60C30"/>
            </a:solidFill>
            <a:round/>
            <a:headEnd/>
            <a:tailEnd/>
          </a:ln>
          <a:extLst>
            <a:ext uri="{909E8E84-426E-40dd-AFC4-6F175D3DCCD1}">
              <a14:hiddenFill xmlns:a14="http://schemas.microsoft.com/office/drawing/2010/main">
                <a:noFill/>
              </a14:hiddenFill>
            </a:ext>
          </a:extLst>
        </p:spPr>
      </p:cxnSp>
      <p:sp>
        <p:nvSpPr>
          <p:cNvPr id="17" name="Rectangle 16"/>
          <p:cNvSpPr/>
          <p:nvPr/>
        </p:nvSpPr>
        <p:spPr>
          <a:xfrm>
            <a:off x="2118761" y="5148263"/>
            <a:ext cx="4075638" cy="436562"/>
          </a:xfrm>
          <a:prstGeom prst="rect">
            <a:avLst/>
          </a:prstGeom>
          <a:solidFill>
            <a:srgbClr val="B90B2C"/>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600" b="1" dirty="0">
                <a:solidFill>
                  <a:prstClr val="white"/>
                </a:solidFill>
                <a:cs typeface="Arial"/>
              </a:rPr>
              <a:t>MapR-FS</a:t>
            </a:r>
          </a:p>
          <a:p>
            <a:pPr algn="ctr">
              <a:lnSpc>
                <a:spcPct val="95000"/>
              </a:lnSpc>
              <a:defRPr/>
            </a:pPr>
            <a:r>
              <a:rPr lang="en-US" sz="1200" dirty="0">
                <a:solidFill>
                  <a:prstClr val="white"/>
                </a:solidFill>
                <a:cs typeface="Arial"/>
              </a:rPr>
              <a:t>(POSIX)</a:t>
            </a:r>
          </a:p>
        </p:txBody>
      </p:sp>
      <p:sp>
        <p:nvSpPr>
          <p:cNvPr id="18" name="Rectangle 17"/>
          <p:cNvSpPr/>
          <p:nvPr/>
        </p:nvSpPr>
        <p:spPr>
          <a:xfrm>
            <a:off x="6303909" y="5148263"/>
            <a:ext cx="4059767" cy="436562"/>
          </a:xfrm>
          <a:prstGeom prst="rect">
            <a:avLst/>
          </a:prstGeom>
          <a:solidFill>
            <a:srgbClr val="B90B2C"/>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600" b="1" dirty="0">
                <a:solidFill>
                  <a:prstClr val="white"/>
                </a:solidFill>
                <a:cs typeface="Arial"/>
              </a:rPr>
              <a:t>MapR-DB</a:t>
            </a:r>
          </a:p>
          <a:p>
            <a:pPr algn="ctr">
              <a:lnSpc>
                <a:spcPct val="95000"/>
              </a:lnSpc>
              <a:defRPr/>
            </a:pPr>
            <a:r>
              <a:rPr lang="en-US" sz="1200" dirty="0">
                <a:solidFill>
                  <a:prstClr val="white"/>
                </a:solidFill>
                <a:cs typeface="Arial"/>
              </a:rPr>
              <a:t>(High-Performance NoSQL)</a:t>
            </a:r>
          </a:p>
        </p:txBody>
      </p:sp>
      <p:grpSp>
        <p:nvGrpSpPr>
          <p:cNvPr id="19" name="Group 40"/>
          <p:cNvGrpSpPr>
            <a:grpSpLocks/>
          </p:cNvGrpSpPr>
          <p:nvPr/>
        </p:nvGrpSpPr>
        <p:grpSpPr bwMode="auto">
          <a:xfrm>
            <a:off x="2082258" y="1349624"/>
            <a:ext cx="8275069" cy="3165227"/>
            <a:chOff x="975165" y="1250475"/>
            <a:chExt cx="10062050" cy="3879102"/>
          </a:xfrm>
        </p:grpSpPr>
        <p:sp>
          <p:nvSpPr>
            <p:cNvPr id="20" name="Rectangle 19"/>
            <p:cNvSpPr/>
            <p:nvPr/>
          </p:nvSpPr>
          <p:spPr>
            <a:xfrm>
              <a:off x="7836087" y="1712809"/>
              <a:ext cx="914162" cy="365760"/>
            </a:xfrm>
            <a:prstGeom prst="rect">
              <a:avLst/>
            </a:prstGeom>
            <a:noFill/>
            <a:ln w="12700">
              <a:no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100" b="1" dirty="0">
                  <a:solidFill>
                    <a:srgbClr val="4D4F53"/>
                  </a:solidFill>
                  <a:cs typeface="Arial"/>
                </a:rPr>
                <a:t>Security</a:t>
              </a:r>
            </a:p>
          </p:txBody>
        </p:sp>
        <p:sp>
          <p:nvSpPr>
            <p:cNvPr id="21" name="Rectangle 20"/>
            <p:cNvSpPr/>
            <p:nvPr/>
          </p:nvSpPr>
          <p:spPr>
            <a:xfrm>
              <a:off x="1099548" y="4412228"/>
              <a:ext cx="5315781"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YARN</a:t>
              </a:r>
            </a:p>
          </p:txBody>
        </p:sp>
        <p:sp>
          <p:nvSpPr>
            <p:cNvPr id="22" name="Rectangle 21"/>
            <p:cNvSpPr/>
            <p:nvPr/>
          </p:nvSpPr>
          <p:spPr>
            <a:xfrm>
              <a:off x="1099548" y="3474981"/>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Pig</a:t>
              </a:r>
            </a:p>
          </p:txBody>
        </p:sp>
        <p:sp>
          <p:nvSpPr>
            <p:cNvPr id="23" name="Rectangle 22"/>
            <p:cNvSpPr/>
            <p:nvPr/>
          </p:nvSpPr>
          <p:spPr>
            <a:xfrm>
              <a:off x="1099548" y="3006358"/>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Cascading</a:t>
              </a:r>
            </a:p>
          </p:txBody>
        </p:sp>
        <p:sp>
          <p:nvSpPr>
            <p:cNvPr id="24" name="Rectangle 23"/>
            <p:cNvSpPr/>
            <p:nvPr/>
          </p:nvSpPr>
          <p:spPr>
            <a:xfrm>
              <a:off x="1099548" y="2537735"/>
              <a:ext cx="914162" cy="3657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a:lnSpc>
                  <a:spcPct val="95000"/>
                </a:lnSpc>
                <a:defRPr/>
              </a:pPr>
              <a:r>
                <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rial"/>
                </a:rPr>
                <a:t>Spark</a:t>
              </a:r>
            </a:p>
          </p:txBody>
        </p:sp>
        <p:sp>
          <p:nvSpPr>
            <p:cNvPr id="25" name="Rectangle 24"/>
            <p:cNvSpPr/>
            <p:nvPr/>
          </p:nvSpPr>
          <p:spPr>
            <a:xfrm>
              <a:off x="1099548" y="1712809"/>
              <a:ext cx="914162" cy="365760"/>
            </a:xfrm>
            <a:prstGeom prst="rect">
              <a:avLst/>
            </a:prstGeom>
            <a:noFill/>
            <a:ln w="12700">
              <a:no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100" b="1" dirty="0">
                  <a:solidFill>
                    <a:srgbClr val="4D4F53"/>
                  </a:solidFill>
                  <a:cs typeface="Arial"/>
                </a:rPr>
                <a:t>Batch</a:t>
              </a:r>
            </a:p>
          </p:txBody>
        </p:sp>
        <p:sp>
          <p:nvSpPr>
            <p:cNvPr id="26" name="Rectangle 25"/>
            <p:cNvSpPr/>
            <p:nvPr/>
          </p:nvSpPr>
          <p:spPr>
            <a:xfrm>
              <a:off x="5501168" y="3943604"/>
              <a:ext cx="914162" cy="3657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a:lnSpc>
                  <a:spcPct val="95000"/>
                </a:lnSpc>
                <a:defRPr/>
              </a:pPr>
              <a:r>
                <a:rPr lang="en-US" sz="11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rial"/>
                </a:rPr>
                <a:t>Spark Streaming</a:t>
              </a:r>
            </a:p>
          </p:txBody>
        </p:sp>
        <p:sp>
          <p:nvSpPr>
            <p:cNvPr id="27" name="Rectangle 26"/>
            <p:cNvSpPr/>
            <p:nvPr/>
          </p:nvSpPr>
          <p:spPr>
            <a:xfrm>
              <a:off x="5501168" y="3474981"/>
              <a:ext cx="914162" cy="3657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a:lnSpc>
                  <a:spcPct val="95000"/>
                </a:lnSpc>
                <a:defRPr/>
              </a:pPr>
              <a:r>
                <a:rPr lang="en-US" sz="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rial"/>
                </a:rPr>
                <a:t>Storm</a:t>
              </a:r>
              <a:endPar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rial"/>
              </a:endParaRPr>
            </a:p>
          </p:txBody>
        </p:sp>
        <p:sp>
          <p:nvSpPr>
            <p:cNvPr id="28" name="Rectangle 27"/>
            <p:cNvSpPr/>
            <p:nvPr/>
          </p:nvSpPr>
          <p:spPr>
            <a:xfrm>
              <a:off x="5501168" y="1712809"/>
              <a:ext cx="914162" cy="365760"/>
            </a:xfrm>
            <a:prstGeom prst="rect">
              <a:avLst/>
            </a:prstGeom>
            <a:noFill/>
            <a:ln w="12700">
              <a:no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100" b="1" dirty="0">
                  <a:solidFill>
                    <a:srgbClr val="4D4F53"/>
                  </a:solidFill>
                  <a:cs typeface="Arial"/>
                </a:rPr>
                <a:t>Streaming</a:t>
              </a:r>
            </a:p>
          </p:txBody>
        </p:sp>
        <p:sp>
          <p:nvSpPr>
            <p:cNvPr id="29" name="Rectangle 28"/>
            <p:cNvSpPr/>
            <p:nvPr/>
          </p:nvSpPr>
          <p:spPr>
            <a:xfrm>
              <a:off x="4400761" y="3943604"/>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HBase</a:t>
              </a:r>
            </a:p>
          </p:txBody>
        </p:sp>
        <p:sp>
          <p:nvSpPr>
            <p:cNvPr id="30" name="Rectangle 29"/>
            <p:cNvSpPr/>
            <p:nvPr/>
          </p:nvSpPr>
          <p:spPr>
            <a:xfrm>
              <a:off x="4400761" y="3474981"/>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Solr</a:t>
              </a:r>
            </a:p>
          </p:txBody>
        </p:sp>
        <p:sp>
          <p:nvSpPr>
            <p:cNvPr id="31" name="Rectangle 30"/>
            <p:cNvSpPr/>
            <p:nvPr/>
          </p:nvSpPr>
          <p:spPr>
            <a:xfrm>
              <a:off x="4400761" y="1712809"/>
              <a:ext cx="914162" cy="365760"/>
            </a:xfrm>
            <a:prstGeom prst="rect">
              <a:avLst/>
            </a:prstGeom>
            <a:noFill/>
            <a:ln w="12700">
              <a:no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100" b="1" dirty="0">
                  <a:solidFill>
                    <a:srgbClr val="4D4F53"/>
                  </a:solidFill>
                  <a:cs typeface="Arial"/>
                </a:rPr>
                <a:t>NoSQL &amp; Search</a:t>
              </a:r>
            </a:p>
          </p:txBody>
        </p:sp>
        <p:sp>
          <p:nvSpPr>
            <p:cNvPr id="32" name="Rectangle 31"/>
            <p:cNvSpPr/>
            <p:nvPr/>
          </p:nvSpPr>
          <p:spPr>
            <a:xfrm>
              <a:off x="10042189" y="3474981"/>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Juju</a:t>
              </a:r>
            </a:p>
          </p:txBody>
        </p:sp>
        <p:sp>
          <p:nvSpPr>
            <p:cNvPr id="33" name="Rectangle 32"/>
            <p:cNvSpPr/>
            <p:nvPr/>
          </p:nvSpPr>
          <p:spPr>
            <a:xfrm>
              <a:off x="10042189" y="1587836"/>
              <a:ext cx="914162" cy="760697"/>
            </a:xfrm>
            <a:prstGeom prst="rect">
              <a:avLst/>
            </a:prstGeom>
            <a:noFill/>
            <a:ln w="12700">
              <a:no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lnSpc>
                  <a:spcPct val="95000"/>
                </a:lnSpc>
                <a:defRPr/>
              </a:pPr>
              <a:r>
                <a:rPr lang="en-US" sz="1100" b="1" dirty="0">
                  <a:solidFill>
                    <a:srgbClr val="4D4F53"/>
                  </a:solidFill>
                  <a:cs typeface="Arial"/>
                </a:rPr>
                <a:t>Provisioning </a:t>
              </a:r>
            </a:p>
            <a:p>
              <a:pPr algn="ctr">
                <a:lnSpc>
                  <a:spcPct val="95000"/>
                </a:lnSpc>
                <a:defRPr/>
              </a:pPr>
              <a:r>
                <a:rPr lang="en-US" sz="1100" b="1" dirty="0">
                  <a:solidFill>
                    <a:srgbClr val="4D4F53"/>
                  </a:solidFill>
                  <a:cs typeface="Arial"/>
                </a:rPr>
                <a:t>&amp; </a:t>
              </a:r>
            </a:p>
            <a:p>
              <a:pPr algn="ctr">
                <a:lnSpc>
                  <a:spcPct val="95000"/>
                </a:lnSpc>
                <a:defRPr/>
              </a:pPr>
              <a:r>
                <a:rPr lang="en-US" sz="1100" b="1" dirty="0">
                  <a:solidFill>
                    <a:srgbClr val="4D4F53"/>
                  </a:solidFill>
                  <a:cs typeface="Arial"/>
                </a:rPr>
                <a:t>Coordination</a:t>
              </a:r>
            </a:p>
          </p:txBody>
        </p:sp>
        <p:sp>
          <p:nvSpPr>
            <p:cNvPr id="34" name="Rectangle 33"/>
            <p:cNvSpPr/>
            <p:nvPr/>
          </p:nvSpPr>
          <p:spPr>
            <a:xfrm>
              <a:off x="10042189" y="3006358"/>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Savannah*</a:t>
              </a:r>
            </a:p>
          </p:txBody>
        </p:sp>
        <p:sp>
          <p:nvSpPr>
            <p:cNvPr id="35" name="Rectangle 34"/>
            <p:cNvSpPr/>
            <p:nvPr/>
          </p:nvSpPr>
          <p:spPr>
            <a:xfrm>
              <a:off x="2199953" y="3943604"/>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Mahout</a:t>
              </a:r>
            </a:p>
          </p:txBody>
        </p:sp>
        <p:sp>
          <p:nvSpPr>
            <p:cNvPr id="36" name="Rectangle 35"/>
            <p:cNvSpPr/>
            <p:nvPr/>
          </p:nvSpPr>
          <p:spPr>
            <a:xfrm>
              <a:off x="2199953" y="3474981"/>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MLLib</a:t>
              </a:r>
            </a:p>
          </p:txBody>
        </p:sp>
        <p:sp>
          <p:nvSpPr>
            <p:cNvPr id="37" name="Rectangle 36"/>
            <p:cNvSpPr/>
            <p:nvPr/>
          </p:nvSpPr>
          <p:spPr>
            <a:xfrm>
              <a:off x="2199953" y="1712809"/>
              <a:ext cx="914162" cy="365760"/>
            </a:xfrm>
            <a:prstGeom prst="rect">
              <a:avLst/>
            </a:prstGeom>
            <a:noFill/>
            <a:ln w="12700">
              <a:no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100" b="1" dirty="0">
                  <a:solidFill>
                    <a:srgbClr val="4D4F53"/>
                  </a:solidFill>
                  <a:cs typeface="Arial"/>
                </a:rPr>
                <a:t>ML, Graph</a:t>
              </a:r>
            </a:p>
          </p:txBody>
        </p:sp>
        <p:sp>
          <p:nvSpPr>
            <p:cNvPr id="38" name="Rectangle 37"/>
            <p:cNvSpPr/>
            <p:nvPr/>
          </p:nvSpPr>
          <p:spPr>
            <a:xfrm>
              <a:off x="2199953" y="3006358"/>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GraphX</a:t>
              </a:r>
            </a:p>
          </p:txBody>
        </p:sp>
        <p:sp>
          <p:nvSpPr>
            <p:cNvPr id="39" name="Rectangle 38"/>
            <p:cNvSpPr/>
            <p:nvPr/>
          </p:nvSpPr>
          <p:spPr>
            <a:xfrm>
              <a:off x="1099548" y="3943604"/>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100" dirty="0">
                  <a:solidFill>
                    <a:srgbClr val="4D4F53"/>
                  </a:solidFill>
                  <a:cs typeface="Arial"/>
                </a:rPr>
                <a:t>MapReduce v1 &amp; v2</a:t>
              </a:r>
            </a:p>
          </p:txBody>
        </p:sp>
        <p:grpSp>
          <p:nvGrpSpPr>
            <p:cNvPr id="40" name="Group 61"/>
            <p:cNvGrpSpPr>
              <a:grpSpLocks/>
            </p:cNvGrpSpPr>
            <p:nvPr/>
          </p:nvGrpSpPr>
          <p:grpSpPr bwMode="auto">
            <a:xfrm>
              <a:off x="975165" y="1250475"/>
              <a:ext cx="10062049" cy="3865485"/>
              <a:chOff x="975165" y="1250475"/>
              <a:chExt cx="10062049" cy="3865485"/>
            </a:xfrm>
          </p:grpSpPr>
          <p:sp>
            <p:nvSpPr>
              <p:cNvPr id="63" name="TextBox 223"/>
              <p:cNvSpPr txBox="1">
                <a:spLocks noChangeArrowheads="1"/>
              </p:cNvSpPr>
              <p:nvPr/>
            </p:nvSpPr>
            <p:spPr bwMode="auto">
              <a:xfrm>
                <a:off x="980381" y="1250475"/>
                <a:ext cx="10056833" cy="366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a:lnSpc>
                    <a:spcPct val="95000"/>
                  </a:lnSpc>
                </a:pPr>
                <a:r>
                  <a:rPr lang="en-US" sz="1400" b="1" dirty="0">
                    <a:solidFill>
                      <a:srgbClr val="4D4F53"/>
                    </a:solidFill>
                    <a:latin typeface="Arial" charset="0"/>
                    <a:cs typeface="Arial" charset="0"/>
                  </a:rPr>
                  <a:t>APACHE HADOOP AND OSS ECOSYSTEM</a:t>
                </a:r>
              </a:p>
            </p:txBody>
          </p:sp>
          <p:pic>
            <p:nvPicPr>
              <p:cNvPr id="64" name="Picture 10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300357" y="1291028"/>
                <a:ext cx="430100"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Rectangle 64"/>
              <p:cNvSpPr/>
              <p:nvPr/>
            </p:nvSpPr>
            <p:spPr>
              <a:xfrm>
                <a:off x="975165" y="1610097"/>
                <a:ext cx="5563654" cy="3505863"/>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endParaRPr lang="en-US" sz="2000" b="1" dirty="0">
                  <a:solidFill>
                    <a:prstClr val="white"/>
                  </a:solidFill>
                  <a:cs typeface="Arial"/>
                </a:endParaRPr>
              </a:p>
            </p:txBody>
          </p:sp>
        </p:grpSp>
        <p:sp>
          <p:nvSpPr>
            <p:cNvPr id="41" name="TextBox 77"/>
            <p:cNvSpPr txBox="1">
              <a:spLocks noChangeArrowheads="1"/>
            </p:cNvSpPr>
            <p:nvPr/>
          </p:nvSpPr>
          <p:spPr bwMode="auto">
            <a:xfrm>
              <a:off x="2652484" y="4799562"/>
              <a:ext cx="2209915" cy="33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a:lnSpc>
                  <a:spcPct val="95000"/>
                </a:lnSpc>
              </a:pPr>
              <a:r>
                <a:rPr lang="en-US" sz="1200" b="1">
                  <a:solidFill>
                    <a:srgbClr val="404040"/>
                  </a:solidFill>
                  <a:latin typeface="Arial" charset="0"/>
                  <a:cs typeface="Arial" charset="0"/>
                </a:rPr>
                <a:t>EXECUTION ENGINES</a:t>
              </a:r>
            </a:p>
          </p:txBody>
        </p:sp>
        <p:sp>
          <p:nvSpPr>
            <p:cNvPr id="42" name="Rectangle 41"/>
            <p:cNvSpPr/>
            <p:nvPr/>
          </p:nvSpPr>
          <p:spPr>
            <a:xfrm>
              <a:off x="6652678" y="1610096"/>
              <a:ext cx="4384537" cy="3505862"/>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endParaRPr lang="en-US" sz="2000" b="1" dirty="0">
                <a:solidFill>
                  <a:prstClr val="white"/>
                </a:solidFill>
                <a:cs typeface="Arial"/>
              </a:endParaRPr>
            </a:p>
          </p:txBody>
        </p:sp>
        <p:sp>
          <p:nvSpPr>
            <p:cNvPr id="43" name="TextBox 79"/>
            <p:cNvSpPr txBox="1">
              <a:spLocks noChangeArrowheads="1"/>
            </p:cNvSpPr>
            <p:nvPr/>
          </p:nvSpPr>
          <p:spPr bwMode="auto">
            <a:xfrm>
              <a:off x="6930907" y="4799562"/>
              <a:ext cx="3827574" cy="330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charset="0"/>
                  <a:ea typeface="MS PGothic" charset="0"/>
                  <a:cs typeface="MS PGothic" charset="0"/>
                </a:defRPr>
              </a:lvl1pPr>
              <a:lvl2pPr marL="742950" indent="-285750">
                <a:defRPr>
                  <a:solidFill>
                    <a:schemeClr val="tx1"/>
                  </a:solidFill>
                  <a:latin typeface="Calibri" charset="0"/>
                  <a:ea typeface="MS PGothic" charset="0"/>
                  <a:cs typeface="MS PGothic" charset="0"/>
                </a:defRPr>
              </a:lvl2pPr>
              <a:lvl3pPr marL="1143000" indent="-228600">
                <a:defRPr>
                  <a:solidFill>
                    <a:schemeClr val="tx1"/>
                  </a:solidFill>
                  <a:latin typeface="Calibri" charset="0"/>
                  <a:ea typeface="MS PGothic" charset="0"/>
                  <a:cs typeface="MS PGothic" charset="0"/>
                </a:defRPr>
              </a:lvl3pPr>
              <a:lvl4pPr marL="1600200" indent="-228600">
                <a:defRPr>
                  <a:solidFill>
                    <a:schemeClr val="tx1"/>
                  </a:solidFill>
                  <a:latin typeface="Calibri" charset="0"/>
                  <a:ea typeface="MS PGothic" charset="0"/>
                  <a:cs typeface="MS PGothic" charset="0"/>
                </a:defRPr>
              </a:lvl4pPr>
              <a:lvl5pPr marL="2057400" indent="-228600">
                <a:defRPr>
                  <a:solidFill>
                    <a:schemeClr val="tx1"/>
                  </a:solidFill>
                  <a:latin typeface="Calibri" charset="0"/>
                  <a:ea typeface="MS PGothic" charset="0"/>
                  <a:cs typeface="MS PGothic" charset="0"/>
                </a:defRPr>
              </a:lvl5pPr>
              <a:lvl6pPr marL="2514600" indent="-228600" eaLnBrk="0" fontAlgn="base" hangingPunct="0">
                <a:spcBef>
                  <a:spcPct val="0"/>
                </a:spcBef>
                <a:spcAft>
                  <a:spcPct val="0"/>
                </a:spcAft>
                <a:defRPr>
                  <a:solidFill>
                    <a:schemeClr val="tx1"/>
                  </a:solidFill>
                  <a:latin typeface="Calibri" charset="0"/>
                  <a:ea typeface="MS PGothic" charset="0"/>
                  <a:cs typeface="MS PGothic" charset="0"/>
                </a:defRPr>
              </a:lvl6pPr>
              <a:lvl7pPr marL="2971800" indent="-228600" eaLnBrk="0" fontAlgn="base" hangingPunct="0">
                <a:spcBef>
                  <a:spcPct val="0"/>
                </a:spcBef>
                <a:spcAft>
                  <a:spcPct val="0"/>
                </a:spcAft>
                <a:defRPr>
                  <a:solidFill>
                    <a:schemeClr val="tx1"/>
                  </a:solidFill>
                  <a:latin typeface="Calibri" charset="0"/>
                  <a:ea typeface="MS PGothic" charset="0"/>
                  <a:cs typeface="MS PGothic" charset="0"/>
                </a:defRPr>
              </a:lvl7pPr>
              <a:lvl8pPr marL="3429000" indent="-228600" eaLnBrk="0" fontAlgn="base" hangingPunct="0">
                <a:spcBef>
                  <a:spcPct val="0"/>
                </a:spcBef>
                <a:spcAft>
                  <a:spcPct val="0"/>
                </a:spcAft>
                <a:defRPr>
                  <a:solidFill>
                    <a:schemeClr val="tx1"/>
                  </a:solidFill>
                  <a:latin typeface="Calibri" charset="0"/>
                  <a:ea typeface="MS PGothic" charset="0"/>
                  <a:cs typeface="MS PGothic" charset="0"/>
                </a:defRPr>
              </a:lvl8pPr>
              <a:lvl9pPr marL="3886200" indent="-228600" eaLnBrk="0" fontAlgn="base" hangingPunct="0">
                <a:spcBef>
                  <a:spcPct val="0"/>
                </a:spcBef>
                <a:spcAft>
                  <a:spcPct val="0"/>
                </a:spcAft>
                <a:defRPr>
                  <a:solidFill>
                    <a:schemeClr val="tx1"/>
                  </a:solidFill>
                  <a:latin typeface="Calibri" charset="0"/>
                  <a:ea typeface="MS PGothic" charset="0"/>
                  <a:cs typeface="MS PGothic" charset="0"/>
                </a:defRPr>
              </a:lvl9pPr>
            </a:lstStyle>
            <a:p>
              <a:pPr algn="ctr">
                <a:lnSpc>
                  <a:spcPct val="95000"/>
                </a:lnSpc>
              </a:pPr>
              <a:r>
                <a:rPr lang="en-US" sz="1200" b="1">
                  <a:solidFill>
                    <a:srgbClr val="404040"/>
                  </a:solidFill>
                  <a:latin typeface="Arial" charset="0"/>
                  <a:cs typeface="Arial" charset="0"/>
                </a:rPr>
                <a:t>DATA GOVERNANCE AND OPERATIONS</a:t>
              </a:r>
            </a:p>
          </p:txBody>
        </p:sp>
        <p:sp>
          <p:nvSpPr>
            <p:cNvPr id="44" name="Rectangle 43"/>
            <p:cNvSpPr/>
            <p:nvPr/>
          </p:nvSpPr>
          <p:spPr>
            <a:xfrm>
              <a:off x="8750249" y="1796716"/>
              <a:ext cx="1103053" cy="365760"/>
            </a:xfrm>
            <a:prstGeom prst="rect">
              <a:avLst/>
            </a:prstGeom>
            <a:noFill/>
            <a:ln w="12700">
              <a:no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100" b="1" dirty="0">
                  <a:solidFill>
                    <a:srgbClr val="4D4F53"/>
                  </a:solidFill>
                  <a:cs typeface="Arial"/>
                </a:rPr>
                <a:t>Workflow </a:t>
              </a:r>
            </a:p>
            <a:p>
              <a:pPr algn="ctr">
                <a:lnSpc>
                  <a:spcPct val="95000"/>
                </a:lnSpc>
                <a:defRPr/>
              </a:pPr>
              <a:r>
                <a:rPr lang="en-US" sz="1100" b="1" dirty="0">
                  <a:solidFill>
                    <a:srgbClr val="4D4F53"/>
                  </a:solidFill>
                  <a:cs typeface="Arial"/>
                </a:rPr>
                <a:t>&amp; Data Governance</a:t>
              </a:r>
            </a:p>
          </p:txBody>
        </p:sp>
        <p:sp>
          <p:nvSpPr>
            <p:cNvPr id="45" name="Rectangle 44"/>
            <p:cNvSpPr/>
            <p:nvPr/>
          </p:nvSpPr>
          <p:spPr>
            <a:xfrm>
              <a:off x="1099548" y="2069112"/>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err="1" smtClean="0">
                  <a:solidFill>
                    <a:srgbClr val="4D4F53"/>
                  </a:solidFill>
                  <a:cs typeface="Arial"/>
                </a:rPr>
                <a:t>Tez</a:t>
              </a:r>
              <a:endParaRPr lang="en-US" sz="1200" dirty="0">
                <a:solidFill>
                  <a:srgbClr val="4D4F53"/>
                </a:solidFill>
                <a:cs typeface="Arial"/>
              </a:endParaRPr>
            </a:p>
          </p:txBody>
        </p:sp>
        <p:sp>
          <p:nvSpPr>
            <p:cNvPr id="46" name="Rectangle 45"/>
            <p:cNvSpPr/>
            <p:nvPr/>
          </p:nvSpPr>
          <p:spPr>
            <a:xfrm>
              <a:off x="4400761" y="3006358"/>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Accumulo*</a:t>
              </a:r>
            </a:p>
          </p:txBody>
        </p:sp>
        <p:sp>
          <p:nvSpPr>
            <p:cNvPr id="47" name="Rectangle 46"/>
            <p:cNvSpPr/>
            <p:nvPr/>
          </p:nvSpPr>
          <p:spPr>
            <a:xfrm>
              <a:off x="3300357" y="3943604"/>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Hive</a:t>
              </a:r>
            </a:p>
          </p:txBody>
        </p:sp>
        <p:sp>
          <p:nvSpPr>
            <p:cNvPr id="48" name="Rectangle 47"/>
            <p:cNvSpPr/>
            <p:nvPr/>
          </p:nvSpPr>
          <p:spPr>
            <a:xfrm>
              <a:off x="3300357" y="3474981"/>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Impala</a:t>
              </a:r>
            </a:p>
          </p:txBody>
        </p:sp>
        <p:sp>
          <p:nvSpPr>
            <p:cNvPr id="49" name="Rectangle 48"/>
            <p:cNvSpPr/>
            <p:nvPr/>
          </p:nvSpPr>
          <p:spPr>
            <a:xfrm>
              <a:off x="3300357" y="3006358"/>
              <a:ext cx="914162" cy="3657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a:lnSpc>
                  <a:spcPct val="95000"/>
                </a:lnSpc>
                <a:defRPr/>
              </a:pPr>
              <a:r>
                <a:rPr lang="en-US" sz="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rial"/>
                </a:rPr>
                <a:t>Spark SQL</a:t>
              </a:r>
              <a:endPar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rial"/>
              </a:endParaRPr>
            </a:p>
          </p:txBody>
        </p:sp>
        <p:sp>
          <p:nvSpPr>
            <p:cNvPr id="50" name="Rectangle 49"/>
            <p:cNvSpPr/>
            <p:nvPr/>
          </p:nvSpPr>
          <p:spPr>
            <a:xfrm>
              <a:off x="3300357" y="2537735"/>
              <a:ext cx="914162" cy="36576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a:lnSpc>
                  <a:spcPct val="95000"/>
                </a:lnSpc>
                <a:defRPr/>
              </a:pPr>
              <a:r>
                <a:rPr lang="en-US" sz="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rial"/>
                </a:rPr>
                <a:t>Drill</a:t>
              </a:r>
              <a:endPar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rial"/>
              </a:endParaRPr>
            </a:p>
          </p:txBody>
        </p:sp>
        <p:sp>
          <p:nvSpPr>
            <p:cNvPr id="51" name="Rectangle 50"/>
            <p:cNvSpPr/>
            <p:nvPr/>
          </p:nvSpPr>
          <p:spPr>
            <a:xfrm>
              <a:off x="3300357" y="1712809"/>
              <a:ext cx="914162" cy="365760"/>
            </a:xfrm>
            <a:prstGeom prst="rect">
              <a:avLst/>
            </a:prstGeom>
            <a:noFill/>
            <a:ln w="12700">
              <a:no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100" b="1" dirty="0">
                  <a:solidFill>
                    <a:srgbClr val="4D4F53"/>
                  </a:solidFill>
                  <a:cs typeface="Arial"/>
                </a:rPr>
                <a:t>SQL</a:t>
              </a:r>
            </a:p>
          </p:txBody>
        </p:sp>
        <p:sp>
          <p:nvSpPr>
            <p:cNvPr id="52" name="Rectangle 51"/>
            <p:cNvSpPr/>
            <p:nvPr/>
          </p:nvSpPr>
          <p:spPr>
            <a:xfrm>
              <a:off x="7836087" y="4412228"/>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Sentry*</a:t>
              </a:r>
            </a:p>
          </p:txBody>
        </p:sp>
        <p:sp>
          <p:nvSpPr>
            <p:cNvPr id="53" name="Rectangle 52"/>
            <p:cNvSpPr/>
            <p:nvPr/>
          </p:nvSpPr>
          <p:spPr>
            <a:xfrm>
              <a:off x="8939138" y="4412228"/>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Oozie</a:t>
              </a:r>
            </a:p>
          </p:txBody>
        </p:sp>
        <p:sp>
          <p:nvSpPr>
            <p:cNvPr id="54" name="Rectangle 53"/>
            <p:cNvSpPr/>
            <p:nvPr/>
          </p:nvSpPr>
          <p:spPr>
            <a:xfrm>
              <a:off x="10042189" y="4412228"/>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ZooKeeper</a:t>
              </a:r>
            </a:p>
          </p:txBody>
        </p:sp>
        <p:sp>
          <p:nvSpPr>
            <p:cNvPr id="55" name="Rectangle 54"/>
            <p:cNvSpPr/>
            <p:nvPr/>
          </p:nvSpPr>
          <p:spPr>
            <a:xfrm>
              <a:off x="6733036" y="4412228"/>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Sqoop</a:t>
              </a:r>
            </a:p>
          </p:txBody>
        </p:sp>
        <p:sp>
          <p:nvSpPr>
            <p:cNvPr id="56" name="Rectangle 55"/>
            <p:cNvSpPr/>
            <p:nvPr/>
          </p:nvSpPr>
          <p:spPr>
            <a:xfrm>
              <a:off x="7836087" y="3943604"/>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Knox*</a:t>
              </a:r>
            </a:p>
          </p:txBody>
        </p:sp>
        <p:sp>
          <p:nvSpPr>
            <p:cNvPr id="57" name="Rectangle 56"/>
            <p:cNvSpPr/>
            <p:nvPr/>
          </p:nvSpPr>
          <p:spPr>
            <a:xfrm>
              <a:off x="10042189" y="3943604"/>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Whirr</a:t>
              </a:r>
            </a:p>
          </p:txBody>
        </p:sp>
        <p:sp>
          <p:nvSpPr>
            <p:cNvPr id="58" name="Rectangle 57"/>
            <p:cNvSpPr/>
            <p:nvPr/>
          </p:nvSpPr>
          <p:spPr>
            <a:xfrm>
              <a:off x="8939138" y="3943604"/>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Falcon*</a:t>
              </a:r>
            </a:p>
          </p:txBody>
        </p:sp>
        <p:sp>
          <p:nvSpPr>
            <p:cNvPr id="59" name="Rectangle 58"/>
            <p:cNvSpPr/>
            <p:nvPr/>
          </p:nvSpPr>
          <p:spPr>
            <a:xfrm>
              <a:off x="6733036" y="3943604"/>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Flume</a:t>
              </a:r>
            </a:p>
          </p:txBody>
        </p:sp>
        <p:sp>
          <p:nvSpPr>
            <p:cNvPr id="60" name="Rectangle 59"/>
            <p:cNvSpPr/>
            <p:nvPr/>
          </p:nvSpPr>
          <p:spPr>
            <a:xfrm>
              <a:off x="6733036" y="1638001"/>
              <a:ext cx="914162" cy="722064"/>
            </a:xfrm>
            <a:prstGeom prst="rect">
              <a:avLst/>
            </a:prstGeom>
            <a:noFill/>
            <a:ln w="12700">
              <a:no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100" b="1" dirty="0">
                  <a:solidFill>
                    <a:srgbClr val="4D4F53"/>
                  </a:solidFill>
                  <a:cs typeface="Arial"/>
                </a:rPr>
                <a:t>Data Integration</a:t>
              </a:r>
            </a:p>
            <a:p>
              <a:pPr algn="ctr">
                <a:lnSpc>
                  <a:spcPct val="95000"/>
                </a:lnSpc>
                <a:defRPr/>
              </a:pPr>
              <a:r>
                <a:rPr lang="en-US" sz="1100" b="1" dirty="0">
                  <a:solidFill>
                    <a:srgbClr val="4D4F53"/>
                  </a:solidFill>
                  <a:cs typeface="Arial"/>
                </a:rPr>
                <a:t>&amp; Access</a:t>
              </a:r>
            </a:p>
          </p:txBody>
        </p:sp>
        <p:sp>
          <p:nvSpPr>
            <p:cNvPr id="61" name="Rectangle 60"/>
            <p:cNvSpPr/>
            <p:nvPr/>
          </p:nvSpPr>
          <p:spPr>
            <a:xfrm>
              <a:off x="6733036" y="3474981"/>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HttpFS</a:t>
              </a:r>
            </a:p>
          </p:txBody>
        </p:sp>
        <p:sp>
          <p:nvSpPr>
            <p:cNvPr id="62" name="Rectangle 61"/>
            <p:cNvSpPr/>
            <p:nvPr/>
          </p:nvSpPr>
          <p:spPr>
            <a:xfrm>
              <a:off x="6733036" y="3006358"/>
              <a:ext cx="914162" cy="365760"/>
            </a:xfrm>
            <a:prstGeom prst="rect">
              <a:avLst/>
            </a:prstGeom>
            <a:solidFill>
              <a:srgbClr val="FDC82F"/>
            </a:solidFill>
            <a:ln w="12700">
              <a:solidFill>
                <a:srgbClr val="E9A602"/>
              </a:solidFill>
              <a:miter lim="800000"/>
            </a:ln>
            <a:effectLst>
              <a:innerShdw blurRad="406400">
                <a:srgbClr val="A25D00">
                  <a:alpha val="76000"/>
                </a:srgb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200" dirty="0">
                  <a:solidFill>
                    <a:srgbClr val="4D4F53"/>
                  </a:solidFill>
                  <a:cs typeface="Arial"/>
                </a:rPr>
                <a:t>Hue</a:t>
              </a:r>
            </a:p>
          </p:txBody>
        </p:sp>
      </p:grpSp>
      <p:sp>
        <p:nvSpPr>
          <p:cNvPr id="66" name="Oval 25"/>
          <p:cNvSpPr>
            <a:spLocks noChangeArrowheads="1"/>
          </p:cNvSpPr>
          <p:nvPr/>
        </p:nvSpPr>
        <p:spPr bwMode="auto">
          <a:xfrm>
            <a:off x="2658370" y="4697413"/>
            <a:ext cx="1333153" cy="3159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sz="1400" b="1">
                <a:solidFill>
                  <a:srgbClr val="0D0D0D"/>
                </a:solidFill>
              </a:rPr>
              <a:t>NFS</a:t>
            </a:r>
          </a:p>
        </p:txBody>
      </p:sp>
      <p:sp>
        <p:nvSpPr>
          <p:cNvPr id="67" name="Oval 26"/>
          <p:cNvSpPr>
            <a:spLocks noChangeArrowheads="1"/>
          </p:cNvSpPr>
          <p:nvPr/>
        </p:nvSpPr>
        <p:spPr bwMode="auto">
          <a:xfrm>
            <a:off x="4237132" y="4697413"/>
            <a:ext cx="1524508" cy="3159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sz="1400" b="1" dirty="0">
                <a:solidFill>
                  <a:srgbClr val="0D0D0D"/>
                </a:solidFill>
              </a:rPr>
              <a:t>HDFS API</a:t>
            </a:r>
          </a:p>
        </p:txBody>
      </p:sp>
      <p:sp>
        <p:nvSpPr>
          <p:cNvPr id="68" name="Oval 29"/>
          <p:cNvSpPr>
            <a:spLocks noChangeArrowheads="1"/>
          </p:cNvSpPr>
          <p:nvPr/>
        </p:nvSpPr>
        <p:spPr bwMode="auto">
          <a:xfrm>
            <a:off x="6663799" y="4697413"/>
            <a:ext cx="1642522" cy="3159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sz="1400" b="1" dirty="0">
                <a:solidFill>
                  <a:srgbClr val="3B6E8E"/>
                </a:solidFill>
              </a:rPr>
              <a:t>HBase API</a:t>
            </a:r>
          </a:p>
        </p:txBody>
      </p:sp>
      <p:sp>
        <p:nvSpPr>
          <p:cNvPr id="69" name="Oval 30"/>
          <p:cNvSpPr>
            <a:spLocks noChangeArrowheads="1"/>
          </p:cNvSpPr>
          <p:nvPr/>
        </p:nvSpPr>
        <p:spPr bwMode="auto">
          <a:xfrm>
            <a:off x="8268744" y="4697413"/>
            <a:ext cx="1812608" cy="3159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sz="1400" b="1" dirty="0" smtClean="0">
                <a:solidFill>
                  <a:srgbClr val="3B6E8E"/>
                </a:solidFill>
              </a:rPr>
              <a:t>JSON API</a:t>
            </a:r>
            <a:endParaRPr lang="en-US" sz="1400" dirty="0">
              <a:solidFill>
                <a:srgbClr val="0D0D0D"/>
              </a:solidFill>
            </a:endParaRPr>
          </a:p>
        </p:txBody>
      </p:sp>
      <p:sp>
        <p:nvSpPr>
          <p:cNvPr id="70" name="Rectangle 69"/>
          <p:cNvSpPr/>
          <p:nvPr/>
        </p:nvSpPr>
        <p:spPr bwMode="auto">
          <a:xfrm>
            <a:off x="2020362" y="4578350"/>
            <a:ext cx="8438539" cy="1604963"/>
          </a:xfrm>
          <a:prstGeom prst="rect">
            <a:avLst/>
          </a:prstGeom>
          <a:noFill/>
          <a:ln>
            <a:solidFill>
              <a:schemeClr val="accent3"/>
            </a:solidFill>
            <a:headEnd/>
            <a:tailEn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en-US" dirty="0">
              <a:solidFill>
                <a:srgbClr val="3B6E8E"/>
              </a:solidFill>
            </a:endParaRPr>
          </a:p>
        </p:txBody>
      </p:sp>
      <p:sp>
        <p:nvSpPr>
          <p:cNvPr id="71" name="Rectangle 70"/>
          <p:cNvSpPr/>
          <p:nvPr/>
        </p:nvSpPr>
        <p:spPr>
          <a:xfrm rot="16200000">
            <a:off x="-736255" y="3502876"/>
            <a:ext cx="4926013" cy="434862"/>
          </a:xfrm>
          <a:prstGeom prst="rect">
            <a:avLst/>
          </a:prstGeom>
          <a:solidFill>
            <a:srgbClr val="B90B2C"/>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lnSpc>
                <a:spcPct val="95000"/>
              </a:lnSpc>
              <a:defRPr/>
            </a:pPr>
            <a:r>
              <a:rPr lang="en-US" sz="1600" b="1" dirty="0">
                <a:solidFill>
                  <a:prstClr val="white"/>
                </a:solidFill>
                <a:cs typeface="Arial"/>
              </a:rPr>
              <a:t>MapR Control System</a:t>
            </a:r>
          </a:p>
          <a:p>
            <a:pPr algn="ctr">
              <a:lnSpc>
                <a:spcPct val="95000"/>
              </a:lnSpc>
              <a:defRPr/>
            </a:pPr>
            <a:r>
              <a:rPr lang="en-US" sz="1200" dirty="0">
                <a:solidFill>
                  <a:prstClr val="white"/>
                </a:solidFill>
                <a:cs typeface="Arial"/>
              </a:rPr>
              <a:t>(Management and Monitoring)</a:t>
            </a:r>
          </a:p>
        </p:txBody>
      </p:sp>
      <p:sp>
        <p:nvSpPr>
          <p:cNvPr id="72" name="Rectangle 71"/>
          <p:cNvSpPr/>
          <p:nvPr/>
        </p:nvSpPr>
        <p:spPr bwMode="auto">
          <a:xfrm>
            <a:off x="5827100" y="2770740"/>
            <a:ext cx="751810" cy="298449"/>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lIns="0" tIns="0" rIns="0" bIns="0" anchor="ctr"/>
          <a:lstStyle/>
          <a:p>
            <a:pPr algn="ctr">
              <a:lnSpc>
                <a:spcPct val="95000"/>
              </a:lnSpc>
              <a:defRPr/>
            </a:pPr>
            <a:r>
              <a:rPr lang="en-US" sz="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Arial"/>
              </a:rPr>
              <a:t>Kafka</a:t>
            </a:r>
            <a:endParaRPr lang="en-US" sz="1200" dirty="0">
              <a:ln w="18415" cmpd="sng">
                <a:solidFill>
                  <a:srgbClr val="FFFFFF"/>
                </a:solidFill>
                <a:prstDash val="solid"/>
              </a:ln>
              <a:solidFill>
                <a:srgbClr val="FFFFFF"/>
              </a:solidFill>
              <a:effectLst>
                <a:outerShdw blurRad="63500" dir="3600000" algn="tl" rotWithShape="0">
                  <a:srgbClr val="000000">
                    <a:alpha val="70000"/>
                  </a:srgbClr>
                </a:outerShdw>
              </a:effectLst>
              <a:cs typeface="Arial"/>
            </a:endParaRPr>
          </a:p>
        </p:txBody>
      </p:sp>
    </p:spTree>
    <p:extLst>
      <p:ext uri="{BB962C8B-B14F-4D97-AF65-F5344CB8AC3E}">
        <p14:creationId xmlns:p14="http://schemas.microsoft.com/office/powerpoint/2010/main" val="504318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945501" y="3104553"/>
            <a:ext cx="7997270" cy="648896"/>
          </a:xfrm>
        </p:spPr>
        <p:txBody>
          <a:bodyPr/>
          <a:lstStyle/>
          <a:p>
            <a:r>
              <a:rPr lang="en-US" dirty="0"/>
              <a:t>IoT—a superset of the </a:t>
            </a:r>
            <a:r>
              <a:rPr lang="en-US" dirty="0" smtClean="0"/>
              <a:t>Internet</a:t>
            </a:r>
            <a:endParaRPr lang="en-US" dirty="0"/>
          </a:p>
        </p:txBody>
      </p:sp>
    </p:spTree>
    <p:extLst>
      <p:ext uri="{BB962C8B-B14F-4D97-AF65-F5344CB8AC3E}">
        <p14:creationId xmlns:p14="http://schemas.microsoft.com/office/powerpoint/2010/main" val="15507193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alphaModFix amt="20000"/>
          </a:blip>
          <a:stretch>
            <a:fillRect/>
          </a:stretch>
        </p:blipFill>
        <p:spPr>
          <a:xfrm>
            <a:off x="0" y="1866900"/>
            <a:ext cx="12188824" cy="4013200"/>
          </a:xfrm>
          <a:prstGeom prst="rect">
            <a:avLst/>
          </a:prstGeom>
        </p:spPr>
      </p:pic>
      <p:sp>
        <p:nvSpPr>
          <p:cNvPr id="2" name="Title 1"/>
          <p:cNvSpPr>
            <a:spLocks noGrp="1"/>
          </p:cNvSpPr>
          <p:nvPr>
            <p:ph type="title"/>
          </p:nvPr>
        </p:nvSpPr>
        <p:spPr/>
        <p:txBody>
          <a:bodyPr/>
          <a:lstStyle/>
          <a:p>
            <a:r>
              <a:rPr lang="en-US" dirty="0"/>
              <a:t>IoT—a superset of the Internet</a:t>
            </a:r>
          </a:p>
        </p:txBody>
      </p:sp>
      <p:sp>
        <p:nvSpPr>
          <p:cNvPr id="3" name="Content Placeholder 2"/>
          <p:cNvSpPr>
            <a:spLocks noGrp="1"/>
          </p:cNvSpPr>
          <p:nvPr>
            <p:ph idx="1"/>
          </p:nvPr>
        </p:nvSpPr>
        <p:spPr>
          <a:xfrm>
            <a:off x="385762" y="1393948"/>
            <a:ext cx="11418888" cy="4014432"/>
          </a:xfrm>
        </p:spPr>
        <p:txBody>
          <a:bodyPr/>
          <a:lstStyle/>
          <a:p>
            <a:r>
              <a:rPr lang="en-US" i="1" dirty="0" smtClean="0"/>
              <a:t>What is the IoT?</a:t>
            </a:r>
            <a:endParaRPr lang="en-US" i="1" dirty="0"/>
          </a:p>
          <a:p>
            <a:endParaRPr lang="en-US" dirty="0" smtClean="0"/>
          </a:p>
          <a:p>
            <a:pPr algn="just">
              <a:lnSpc>
                <a:spcPct val="150000"/>
              </a:lnSpc>
            </a:pPr>
            <a:r>
              <a:rPr lang="en-US" dirty="0" smtClean="0"/>
              <a:t>“The idea of </a:t>
            </a:r>
            <a:r>
              <a:rPr lang="en-US" dirty="0"/>
              <a:t>an all-encompassing and ubiquitous </a:t>
            </a:r>
            <a:r>
              <a:rPr lang="en-US" b="1" dirty="0"/>
              <a:t>network</a:t>
            </a:r>
            <a:r>
              <a:rPr lang="en-US" dirty="0"/>
              <a:t> of </a:t>
            </a:r>
            <a:r>
              <a:rPr lang="en-US" b="1" dirty="0"/>
              <a:t>devices</a:t>
            </a:r>
            <a:r>
              <a:rPr lang="en-US" dirty="0"/>
              <a:t> to facilitate </a:t>
            </a:r>
            <a:r>
              <a:rPr lang="en-US" b="1" dirty="0"/>
              <a:t>co-ordination</a:t>
            </a:r>
            <a:r>
              <a:rPr lang="en-US" dirty="0"/>
              <a:t> and </a:t>
            </a:r>
            <a:r>
              <a:rPr lang="en-US" b="1" dirty="0"/>
              <a:t>communication</a:t>
            </a:r>
            <a:r>
              <a:rPr lang="en-US" dirty="0"/>
              <a:t> </a:t>
            </a:r>
            <a:r>
              <a:rPr lang="en-US" b="1" dirty="0" smtClean="0"/>
              <a:t>between</a:t>
            </a:r>
            <a:r>
              <a:rPr lang="en-US" dirty="0" smtClean="0"/>
              <a:t> the </a:t>
            </a:r>
            <a:r>
              <a:rPr lang="en-US" b="1" dirty="0"/>
              <a:t>devices</a:t>
            </a:r>
            <a:r>
              <a:rPr lang="en-US" dirty="0"/>
              <a:t> themselves as well as between the devices and </a:t>
            </a:r>
            <a:r>
              <a:rPr lang="en-US" b="1" dirty="0"/>
              <a:t>human</a:t>
            </a:r>
            <a:r>
              <a:rPr lang="en-US" dirty="0"/>
              <a:t> end-users. The involved devices are typically </a:t>
            </a:r>
            <a:r>
              <a:rPr lang="en-US" b="1" dirty="0"/>
              <a:t>constrained</a:t>
            </a:r>
            <a:r>
              <a:rPr lang="en-US" dirty="0"/>
              <a:t> </a:t>
            </a:r>
            <a:r>
              <a:rPr lang="en-US" b="1" dirty="0"/>
              <a:t>devices</a:t>
            </a:r>
            <a:r>
              <a:rPr lang="en-US" dirty="0"/>
              <a:t> such as RFID sensors, but </a:t>
            </a:r>
            <a:r>
              <a:rPr lang="en-US" dirty="0" smtClean="0"/>
              <a:t>may also </a:t>
            </a:r>
            <a:r>
              <a:rPr lang="en-US" dirty="0"/>
              <a:t>more </a:t>
            </a:r>
            <a:r>
              <a:rPr lang="en-US" b="1" dirty="0"/>
              <a:t>sophisticated</a:t>
            </a:r>
            <a:r>
              <a:rPr lang="en-US" dirty="0"/>
              <a:t> ones like </a:t>
            </a:r>
            <a:r>
              <a:rPr lang="en-US" dirty="0" smtClean="0"/>
              <a:t>smartphones.”</a:t>
            </a:r>
            <a:endParaRPr lang="en-US" dirty="0"/>
          </a:p>
        </p:txBody>
      </p:sp>
    </p:spTree>
    <p:extLst>
      <p:ext uri="{BB962C8B-B14F-4D97-AF65-F5344CB8AC3E}">
        <p14:creationId xmlns:p14="http://schemas.microsoft.com/office/powerpoint/2010/main" val="2508450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IoT—a superset of the Internet</a:t>
            </a:r>
          </a:p>
        </p:txBody>
      </p:sp>
      <p:cxnSp>
        <p:nvCxnSpPr>
          <p:cNvPr id="6" name="Straight Arrow Connector 5"/>
          <p:cNvCxnSpPr>
            <a:stCxn id="12" idx="1"/>
            <a:endCxn id="11" idx="3"/>
          </p:cNvCxnSpPr>
          <p:nvPr/>
        </p:nvCxnSpPr>
        <p:spPr>
          <a:xfrm flipH="1">
            <a:off x="2766671" y="3413077"/>
            <a:ext cx="6778974" cy="0"/>
          </a:xfrm>
          <a:prstGeom prst="straightConnector1">
            <a:avLst/>
          </a:prstGeom>
          <a:ln w="9525" cmpd="sng">
            <a:headEnd type="triangle" w="lg" len="lg"/>
            <a:tailEnd type="triangle" w="lg" len="lg"/>
          </a:ln>
        </p:spPr>
        <p:style>
          <a:lnRef idx="2">
            <a:schemeClr val="accent2"/>
          </a:lnRef>
          <a:fillRef idx="0">
            <a:schemeClr val="accent2"/>
          </a:fillRef>
          <a:effectRef idx="1">
            <a:schemeClr val="accent2"/>
          </a:effectRef>
          <a:fontRef idx="minor">
            <a:schemeClr val="tx1"/>
          </a:fontRef>
        </p:style>
      </p:cxnSp>
      <p:sp>
        <p:nvSpPr>
          <p:cNvPr id="11" name="TextBox 10"/>
          <p:cNvSpPr txBox="1"/>
          <p:nvPr/>
        </p:nvSpPr>
        <p:spPr>
          <a:xfrm>
            <a:off x="2159000" y="3228411"/>
            <a:ext cx="607671" cy="369332"/>
          </a:xfrm>
          <a:prstGeom prst="rect">
            <a:avLst/>
          </a:prstGeom>
        </p:spPr>
        <p:txBody>
          <a:bodyPr wrap="none" rtlCol="0">
            <a:spAutoFit/>
          </a:bodyPr>
          <a:lstStyle/>
          <a:p>
            <a:r>
              <a:rPr lang="en-US" b="1" dirty="0" smtClean="0">
                <a:solidFill>
                  <a:srgbClr val="3B6E8E"/>
                </a:solidFill>
              </a:rPr>
              <a:t>thin</a:t>
            </a:r>
          </a:p>
        </p:txBody>
      </p:sp>
      <p:sp>
        <p:nvSpPr>
          <p:cNvPr id="12" name="TextBox 11"/>
          <p:cNvSpPr txBox="1"/>
          <p:nvPr/>
        </p:nvSpPr>
        <p:spPr>
          <a:xfrm>
            <a:off x="9545645" y="3228411"/>
            <a:ext cx="466794" cy="369332"/>
          </a:xfrm>
          <a:prstGeom prst="rect">
            <a:avLst/>
          </a:prstGeom>
        </p:spPr>
        <p:txBody>
          <a:bodyPr wrap="none" rtlCol="0">
            <a:spAutoFit/>
          </a:bodyPr>
          <a:lstStyle/>
          <a:p>
            <a:r>
              <a:rPr lang="en-US" b="1" dirty="0" smtClean="0">
                <a:solidFill>
                  <a:srgbClr val="3B6E8E"/>
                </a:solidFill>
              </a:rPr>
              <a:t>fat</a:t>
            </a:r>
          </a:p>
        </p:txBody>
      </p:sp>
      <p:sp>
        <p:nvSpPr>
          <p:cNvPr id="13" name="Rectangle 12"/>
          <p:cNvSpPr/>
          <p:nvPr/>
        </p:nvSpPr>
        <p:spPr>
          <a:xfrm>
            <a:off x="5476298" y="5582166"/>
            <a:ext cx="1313180" cy="369332"/>
          </a:xfrm>
          <a:prstGeom prst="rect">
            <a:avLst/>
          </a:prstGeom>
        </p:spPr>
        <p:txBody>
          <a:bodyPr wrap="none">
            <a:spAutoFit/>
          </a:bodyPr>
          <a:lstStyle/>
          <a:p>
            <a:r>
              <a:rPr lang="en-US" b="1" dirty="0">
                <a:solidFill>
                  <a:srgbClr val="3B6E8E"/>
                </a:solidFill>
              </a:rPr>
              <a:t>stationary</a:t>
            </a:r>
          </a:p>
        </p:txBody>
      </p:sp>
      <p:sp>
        <p:nvSpPr>
          <p:cNvPr id="15" name="Rectangle 14"/>
          <p:cNvSpPr/>
          <p:nvPr/>
        </p:nvSpPr>
        <p:spPr>
          <a:xfrm>
            <a:off x="5638274" y="1098034"/>
            <a:ext cx="928560" cy="369332"/>
          </a:xfrm>
          <a:prstGeom prst="rect">
            <a:avLst/>
          </a:prstGeom>
        </p:spPr>
        <p:txBody>
          <a:bodyPr wrap="none">
            <a:spAutoFit/>
          </a:bodyPr>
          <a:lstStyle/>
          <a:p>
            <a:r>
              <a:rPr lang="en-US" b="1" dirty="0">
                <a:solidFill>
                  <a:srgbClr val="3B6E8E"/>
                </a:solidFill>
              </a:rPr>
              <a:t>mobile</a:t>
            </a:r>
          </a:p>
        </p:txBody>
      </p:sp>
      <p:sp>
        <p:nvSpPr>
          <p:cNvPr id="25" name="TextBox 24"/>
          <p:cNvSpPr txBox="1"/>
          <p:nvPr/>
        </p:nvSpPr>
        <p:spPr>
          <a:xfrm>
            <a:off x="4139635" y="6309520"/>
            <a:ext cx="3861930" cy="400110"/>
          </a:xfrm>
          <a:prstGeom prst="rect">
            <a:avLst/>
          </a:prstGeom>
        </p:spPr>
        <p:txBody>
          <a:bodyPr wrap="none" rtlCol="0">
            <a:spAutoFit/>
          </a:bodyPr>
          <a:lstStyle/>
          <a:p>
            <a:r>
              <a:rPr lang="en-US" sz="2000" b="1" dirty="0" smtClean="0"/>
              <a:t>devices and their deployment</a:t>
            </a:r>
          </a:p>
        </p:txBody>
      </p:sp>
      <p:grpSp>
        <p:nvGrpSpPr>
          <p:cNvPr id="33" name="Group 32"/>
          <p:cNvGrpSpPr/>
          <p:nvPr/>
        </p:nvGrpSpPr>
        <p:grpSpPr>
          <a:xfrm>
            <a:off x="3100593" y="1637800"/>
            <a:ext cx="2693205" cy="1603311"/>
            <a:chOff x="3100593" y="1637800"/>
            <a:chExt cx="2693205" cy="1603311"/>
          </a:xfrm>
        </p:grpSpPr>
        <p:pic>
          <p:nvPicPr>
            <p:cNvPr id="26" name="Picture 25"/>
            <p:cNvPicPr>
              <a:picLocks noChangeAspect="1"/>
            </p:cNvPicPr>
            <p:nvPr/>
          </p:nvPicPr>
          <p:blipFill>
            <a:blip r:embed="rId2"/>
            <a:stretch>
              <a:fillRect/>
            </a:stretch>
          </p:blipFill>
          <p:spPr>
            <a:xfrm>
              <a:off x="3100593" y="1637800"/>
              <a:ext cx="1204142" cy="1327933"/>
            </a:xfrm>
            <a:prstGeom prst="rect">
              <a:avLst/>
            </a:prstGeom>
          </p:spPr>
        </p:pic>
        <p:pic>
          <p:nvPicPr>
            <p:cNvPr id="28" name="Picture 27"/>
            <p:cNvPicPr>
              <a:picLocks noChangeAspect="1"/>
            </p:cNvPicPr>
            <p:nvPr/>
          </p:nvPicPr>
          <p:blipFill>
            <a:blip r:embed="rId3">
              <a:extLst>
                <a:ext uri="{BEBA8EAE-BF5A-486C-A8C5-ECC9F3942E4B}">
                  <a14:imgProps xmlns:a14="http://schemas.microsoft.com/office/drawing/2010/main">
                    <a14:imgLayer r:embed="rId4">
                      <a14:imgEffect>
                        <a14:sharpenSoften amount="25000"/>
                      </a14:imgEffect>
                    </a14:imgLayer>
                  </a14:imgProps>
                </a:ext>
              </a:extLst>
            </a:blip>
            <a:stretch>
              <a:fillRect/>
            </a:stretch>
          </p:blipFill>
          <p:spPr>
            <a:xfrm>
              <a:off x="4431735" y="1879048"/>
              <a:ext cx="1362063" cy="1362063"/>
            </a:xfrm>
            <a:prstGeom prst="rect">
              <a:avLst/>
            </a:prstGeom>
          </p:spPr>
        </p:pic>
      </p:grpSp>
      <p:grpSp>
        <p:nvGrpSpPr>
          <p:cNvPr id="34" name="Group 33"/>
          <p:cNvGrpSpPr/>
          <p:nvPr/>
        </p:nvGrpSpPr>
        <p:grpSpPr>
          <a:xfrm>
            <a:off x="3222851" y="3610443"/>
            <a:ext cx="2726993" cy="1857424"/>
            <a:chOff x="3222851" y="3610443"/>
            <a:chExt cx="2726993" cy="1857424"/>
          </a:xfrm>
        </p:grpSpPr>
        <p:pic>
          <p:nvPicPr>
            <p:cNvPr id="30" name="Picture 29"/>
            <p:cNvPicPr>
              <a:picLocks noChangeAspect="1"/>
            </p:cNvPicPr>
            <p:nvPr/>
          </p:nvPicPr>
          <p:blipFill>
            <a:blip r:embed="rId5"/>
            <a:stretch>
              <a:fillRect/>
            </a:stretch>
          </p:blipFill>
          <p:spPr>
            <a:xfrm>
              <a:off x="4489555" y="3610443"/>
              <a:ext cx="1460289" cy="993211"/>
            </a:xfrm>
            <a:prstGeom prst="rect">
              <a:avLst/>
            </a:prstGeom>
          </p:spPr>
        </p:pic>
        <p:pic>
          <p:nvPicPr>
            <p:cNvPr id="29" name="Picture 28"/>
            <p:cNvPicPr>
              <a:picLocks noChangeAspect="1"/>
            </p:cNvPicPr>
            <p:nvPr/>
          </p:nvPicPr>
          <p:blipFill>
            <a:blip r:embed="rId6"/>
            <a:stretch>
              <a:fillRect/>
            </a:stretch>
          </p:blipFill>
          <p:spPr>
            <a:xfrm>
              <a:off x="3222851" y="4447659"/>
              <a:ext cx="1538674" cy="1020208"/>
            </a:xfrm>
            <a:prstGeom prst="rect">
              <a:avLst/>
            </a:prstGeom>
          </p:spPr>
        </p:pic>
      </p:grpSp>
      <p:pic>
        <p:nvPicPr>
          <p:cNvPr id="31" name="Picture 30"/>
          <p:cNvPicPr>
            <a:picLocks noChangeAspect="1"/>
          </p:cNvPicPr>
          <p:nvPr/>
        </p:nvPicPr>
        <p:blipFill>
          <a:blip r:embed="rId7"/>
          <a:stretch>
            <a:fillRect/>
          </a:stretch>
        </p:blipFill>
        <p:spPr>
          <a:xfrm>
            <a:off x="6728331" y="3637805"/>
            <a:ext cx="2047370" cy="1535528"/>
          </a:xfrm>
          <a:prstGeom prst="rect">
            <a:avLst/>
          </a:prstGeom>
        </p:spPr>
      </p:pic>
      <p:pic>
        <p:nvPicPr>
          <p:cNvPr id="32" name="Picture 31"/>
          <p:cNvPicPr>
            <a:picLocks noChangeAspect="1"/>
          </p:cNvPicPr>
          <p:nvPr/>
        </p:nvPicPr>
        <p:blipFill>
          <a:blip r:embed="rId8"/>
          <a:stretch>
            <a:fillRect/>
          </a:stretch>
        </p:blipFill>
        <p:spPr>
          <a:xfrm>
            <a:off x="6477526" y="1654143"/>
            <a:ext cx="2514075" cy="1414167"/>
          </a:xfrm>
          <a:prstGeom prst="rect">
            <a:avLst/>
          </a:prstGeom>
        </p:spPr>
      </p:pic>
      <p:cxnSp>
        <p:nvCxnSpPr>
          <p:cNvPr id="35" name="Straight Arrow Connector 34"/>
          <p:cNvCxnSpPr>
            <a:stCxn id="15" idx="2"/>
            <a:endCxn id="13" idx="0"/>
          </p:cNvCxnSpPr>
          <p:nvPr/>
        </p:nvCxnSpPr>
        <p:spPr>
          <a:xfrm>
            <a:off x="6102554" y="1467366"/>
            <a:ext cx="30334" cy="4114800"/>
          </a:xfrm>
          <a:prstGeom prst="straightConnector1">
            <a:avLst/>
          </a:prstGeom>
          <a:ln w="9525" cmpd="sng">
            <a:headEnd type="triangle" w="lg" len="lg"/>
            <a:tailEnd type="triangle" w="lg" len="lg"/>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55198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IoT landscape</a:t>
            </a:r>
            <a:endParaRPr lang="en-US" dirty="0"/>
          </a:p>
        </p:txBody>
      </p:sp>
      <p:sp>
        <p:nvSpPr>
          <p:cNvPr id="9" name="Rounded Rectangle 8"/>
          <p:cNvSpPr/>
          <p:nvPr/>
        </p:nvSpPr>
        <p:spPr>
          <a:xfrm>
            <a:off x="306390" y="4650535"/>
            <a:ext cx="687905" cy="1660084"/>
          </a:xfrm>
          <a:prstGeom prst="roundRect">
            <a:avLst>
              <a:gd name="adj" fmla="val 8975"/>
            </a:avLst>
          </a:prstGeom>
          <a:solidFill>
            <a:schemeClr val="accent3"/>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5000"/>
              </a:lnSpc>
            </a:pPr>
            <a:r>
              <a:rPr lang="en-US" dirty="0" smtClean="0">
                <a:solidFill>
                  <a:srgbClr val="FFFFFF"/>
                </a:solidFill>
              </a:rPr>
              <a:t>infrastructure</a:t>
            </a:r>
          </a:p>
        </p:txBody>
      </p:sp>
      <p:sp>
        <p:nvSpPr>
          <p:cNvPr id="10" name="Rounded Rectangle 9"/>
          <p:cNvSpPr/>
          <p:nvPr/>
        </p:nvSpPr>
        <p:spPr>
          <a:xfrm>
            <a:off x="306390" y="2904457"/>
            <a:ext cx="687905" cy="1660084"/>
          </a:xfrm>
          <a:prstGeom prst="roundRect">
            <a:avLst>
              <a:gd name="adj" fmla="val 8975"/>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5000"/>
              </a:lnSpc>
            </a:pPr>
            <a:r>
              <a:rPr lang="en-US" dirty="0" smtClean="0">
                <a:solidFill>
                  <a:srgbClr val="FFFFFF"/>
                </a:solidFill>
              </a:rPr>
              <a:t>data</a:t>
            </a:r>
          </a:p>
        </p:txBody>
      </p:sp>
      <p:sp>
        <p:nvSpPr>
          <p:cNvPr id="12" name="Rounded Rectangle 11"/>
          <p:cNvSpPr/>
          <p:nvPr/>
        </p:nvSpPr>
        <p:spPr>
          <a:xfrm>
            <a:off x="306390" y="1158379"/>
            <a:ext cx="687905" cy="1660084"/>
          </a:xfrm>
          <a:prstGeom prst="roundRect">
            <a:avLst>
              <a:gd name="adj" fmla="val 8975"/>
            </a:avLst>
          </a:prstGeom>
          <a:solidFill>
            <a:schemeClr val="tx1">
              <a:lumMod val="65000"/>
              <a:lumOff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a:lnSpc>
                <a:spcPct val="95000"/>
              </a:lnSpc>
            </a:pPr>
            <a:r>
              <a:rPr lang="en-US" dirty="0" smtClean="0">
                <a:solidFill>
                  <a:srgbClr val="FFFFFF"/>
                </a:solidFill>
              </a:rPr>
              <a:t>apps</a:t>
            </a:r>
          </a:p>
        </p:txBody>
      </p:sp>
      <p:grpSp>
        <p:nvGrpSpPr>
          <p:cNvPr id="3" name="Group 2"/>
          <p:cNvGrpSpPr/>
          <p:nvPr/>
        </p:nvGrpSpPr>
        <p:grpSpPr>
          <a:xfrm>
            <a:off x="1232417" y="4679720"/>
            <a:ext cx="5979970" cy="1728099"/>
            <a:chOff x="1232417" y="4679720"/>
            <a:chExt cx="5979970" cy="1728099"/>
          </a:xfrm>
        </p:grpSpPr>
        <p:pic>
          <p:nvPicPr>
            <p:cNvPr id="13" name="Picture 12"/>
            <p:cNvPicPr>
              <a:picLocks noChangeAspect="1"/>
            </p:cNvPicPr>
            <p:nvPr/>
          </p:nvPicPr>
          <p:blipFill>
            <a:blip r:embed="rId3"/>
            <a:stretch>
              <a:fillRect/>
            </a:stretch>
          </p:blipFill>
          <p:spPr>
            <a:xfrm>
              <a:off x="5352802" y="4679720"/>
              <a:ext cx="1859585" cy="1728099"/>
            </a:xfrm>
            <a:prstGeom prst="rect">
              <a:avLst/>
            </a:prstGeom>
          </p:spPr>
        </p:pic>
        <p:pic>
          <p:nvPicPr>
            <p:cNvPr id="14" name="Picture 13"/>
            <p:cNvPicPr>
              <a:picLocks noChangeAspect="1"/>
            </p:cNvPicPr>
            <p:nvPr/>
          </p:nvPicPr>
          <p:blipFill>
            <a:blip r:embed="rId4"/>
            <a:stretch>
              <a:fillRect/>
            </a:stretch>
          </p:blipFill>
          <p:spPr>
            <a:xfrm>
              <a:off x="4074517" y="5507874"/>
              <a:ext cx="1119537" cy="749829"/>
            </a:xfrm>
            <a:prstGeom prst="rect">
              <a:avLst/>
            </a:prstGeom>
          </p:spPr>
        </p:pic>
        <p:pic>
          <p:nvPicPr>
            <p:cNvPr id="15" name="Picture 14"/>
            <p:cNvPicPr>
              <a:picLocks noChangeAspect="1"/>
            </p:cNvPicPr>
            <p:nvPr/>
          </p:nvPicPr>
          <p:blipFill>
            <a:blip r:embed="rId5"/>
            <a:stretch>
              <a:fillRect/>
            </a:stretch>
          </p:blipFill>
          <p:spPr>
            <a:xfrm>
              <a:off x="2698705" y="4716684"/>
              <a:ext cx="1144657" cy="1289647"/>
            </a:xfrm>
            <a:prstGeom prst="rect">
              <a:avLst/>
            </a:prstGeom>
          </p:spPr>
        </p:pic>
        <p:pic>
          <p:nvPicPr>
            <p:cNvPr id="17" name="Picture 16"/>
            <p:cNvPicPr>
              <a:picLocks noChangeAspect="1"/>
            </p:cNvPicPr>
            <p:nvPr/>
          </p:nvPicPr>
          <p:blipFill>
            <a:blip r:embed="rId6"/>
            <a:stretch>
              <a:fillRect/>
            </a:stretch>
          </p:blipFill>
          <p:spPr>
            <a:xfrm>
              <a:off x="1232417" y="5019173"/>
              <a:ext cx="1392866" cy="1362186"/>
            </a:xfrm>
            <a:prstGeom prst="rect">
              <a:avLst/>
            </a:prstGeom>
          </p:spPr>
        </p:pic>
      </p:grpSp>
      <p:cxnSp>
        <p:nvCxnSpPr>
          <p:cNvPr id="19" name="Straight Connector 18"/>
          <p:cNvCxnSpPr/>
          <p:nvPr/>
        </p:nvCxnSpPr>
        <p:spPr>
          <a:xfrm>
            <a:off x="7593419" y="1158379"/>
            <a:ext cx="0" cy="5152240"/>
          </a:xfrm>
          <a:prstGeom prst="line">
            <a:avLst/>
          </a:prstGeom>
          <a:ln w="9525">
            <a:solidFill>
              <a:schemeClr val="accent6"/>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1286137" y="1248904"/>
            <a:ext cx="5884249" cy="1277802"/>
            <a:chOff x="1286137" y="1248904"/>
            <a:chExt cx="5884249" cy="1277802"/>
          </a:xfrm>
        </p:grpSpPr>
        <p:pic>
          <p:nvPicPr>
            <p:cNvPr id="20" name="Picture 19"/>
            <p:cNvPicPr>
              <a:picLocks noChangeAspect="1"/>
            </p:cNvPicPr>
            <p:nvPr/>
          </p:nvPicPr>
          <p:blipFill>
            <a:blip r:embed="rId7"/>
            <a:stretch>
              <a:fillRect/>
            </a:stretch>
          </p:blipFill>
          <p:spPr>
            <a:xfrm>
              <a:off x="1286137" y="1248904"/>
              <a:ext cx="2270021" cy="1277802"/>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8"/>
            <a:stretch>
              <a:fillRect/>
            </a:stretch>
          </p:blipFill>
          <p:spPr>
            <a:xfrm>
              <a:off x="5207878" y="1343842"/>
              <a:ext cx="1962508" cy="1088300"/>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9"/>
            <a:stretch>
              <a:fillRect/>
            </a:stretch>
          </p:blipFill>
          <p:spPr>
            <a:xfrm>
              <a:off x="3880066" y="1413912"/>
              <a:ext cx="943576" cy="947788"/>
            </a:xfrm>
            <a:prstGeom prst="rect">
              <a:avLst/>
            </a:prstGeom>
            <a:ln>
              <a:noFill/>
            </a:ln>
            <a:effectLst>
              <a:outerShdw blurRad="292100" dist="139700" dir="2700000" algn="tl" rotWithShape="0">
                <a:srgbClr val="333333">
                  <a:alpha val="65000"/>
                </a:srgbClr>
              </a:outerShdw>
            </a:effectLst>
          </p:spPr>
        </p:pic>
      </p:grpSp>
      <p:grpSp>
        <p:nvGrpSpPr>
          <p:cNvPr id="4" name="Group 3"/>
          <p:cNvGrpSpPr/>
          <p:nvPr/>
        </p:nvGrpSpPr>
        <p:grpSpPr>
          <a:xfrm>
            <a:off x="1312595" y="2804720"/>
            <a:ext cx="5920135" cy="1991345"/>
            <a:chOff x="1312595" y="2804720"/>
            <a:chExt cx="5920135" cy="1991345"/>
          </a:xfrm>
        </p:grpSpPr>
        <p:pic>
          <p:nvPicPr>
            <p:cNvPr id="26" name="Picture 25"/>
            <p:cNvPicPr>
              <a:picLocks noChangeAspect="1"/>
            </p:cNvPicPr>
            <p:nvPr/>
          </p:nvPicPr>
          <p:blipFill>
            <a:blip r:embed="rId10"/>
            <a:stretch>
              <a:fillRect/>
            </a:stretch>
          </p:blipFill>
          <p:spPr>
            <a:xfrm>
              <a:off x="1987274" y="3492087"/>
              <a:ext cx="2151750" cy="556236"/>
            </a:xfrm>
            <a:prstGeom prst="rect">
              <a:avLst/>
            </a:prstGeom>
          </p:spPr>
        </p:pic>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3658634" y="3789802"/>
              <a:ext cx="1302224" cy="1006263"/>
            </a:xfrm>
            <a:prstGeom prst="rect">
              <a:avLst/>
            </a:prstGeom>
          </p:spPr>
        </p:pic>
        <p:pic>
          <p:nvPicPr>
            <p:cNvPr id="28" name="Picture 27"/>
            <p:cNvPicPr>
              <a:picLocks noChangeAspect="1"/>
            </p:cNvPicPr>
            <p:nvPr/>
          </p:nvPicPr>
          <p:blipFill>
            <a:blip r:embed="rId12">
              <a:clrChange>
                <a:clrFrom>
                  <a:srgbClr val="FFFFFF"/>
                </a:clrFrom>
                <a:clrTo>
                  <a:srgbClr val="FFFFFF">
                    <a:alpha val="0"/>
                  </a:srgbClr>
                </a:clrTo>
              </a:clrChange>
            </a:blip>
            <a:stretch>
              <a:fillRect/>
            </a:stretch>
          </p:blipFill>
          <p:spPr>
            <a:xfrm>
              <a:off x="1469583" y="3002503"/>
              <a:ext cx="1315513" cy="317110"/>
            </a:xfrm>
            <a:prstGeom prst="rect">
              <a:avLst/>
            </a:prstGeom>
          </p:spPr>
        </p:pic>
        <p:pic>
          <p:nvPicPr>
            <p:cNvPr id="29" name="Picture 28" descr="storm_logo.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312595" y="4077478"/>
              <a:ext cx="1189435" cy="434143"/>
            </a:xfrm>
            <a:prstGeom prst="rect">
              <a:avLst/>
            </a:prstGeom>
          </p:spPr>
        </p:pic>
        <p:pic>
          <p:nvPicPr>
            <p:cNvPr id="24" name="Picture 23"/>
            <p:cNvPicPr>
              <a:picLocks noChangeAspect="1"/>
            </p:cNvPicPr>
            <p:nvPr/>
          </p:nvPicPr>
          <p:blipFill rotWithShape="1">
            <a:blip r:embed="rId14"/>
            <a:srcRect t="19435" b="26809"/>
            <a:stretch/>
          </p:blipFill>
          <p:spPr>
            <a:xfrm>
              <a:off x="3446493" y="2804720"/>
              <a:ext cx="1377149" cy="740288"/>
            </a:xfrm>
            <a:prstGeom prst="rect">
              <a:avLst/>
            </a:prstGeom>
          </p:spPr>
        </p:pic>
        <p:pic>
          <p:nvPicPr>
            <p:cNvPr id="30" name="Picture 29"/>
            <p:cNvPicPr>
              <a:picLocks noChangeAspect="1"/>
            </p:cNvPicPr>
            <p:nvPr/>
          </p:nvPicPr>
          <p:blipFill>
            <a:blip r:embed="rId15">
              <a:alphaModFix/>
            </a:blip>
            <a:stretch>
              <a:fillRect/>
            </a:stretch>
          </p:blipFill>
          <p:spPr>
            <a:xfrm>
              <a:off x="4753913" y="3118751"/>
              <a:ext cx="2478817" cy="1273544"/>
            </a:xfrm>
            <a:prstGeom prst="rect">
              <a:avLst/>
            </a:prstGeom>
          </p:spPr>
        </p:pic>
      </p:grpSp>
      <p:grpSp>
        <p:nvGrpSpPr>
          <p:cNvPr id="8" name="Group 7"/>
          <p:cNvGrpSpPr/>
          <p:nvPr/>
        </p:nvGrpSpPr>
        <p:grpSpPr>
          <a:xfrm>
            <a:off x="7826846" y="1232160"/>
            <a:ext cx="3977805" cy="1428888"/>
            <a:chOff x="7826846" y="1232160"/>
            <a:chExt cx="3977805" cy="1428888"/>
          </a:xfrm>
        </p:grpSpPr>
        <p:pic>
          <p:nvPicPr>
            <p:cNvPr id="31" name="Picture 30"/>
            <p:cNvPicPr>
              <a:picLocks noChangeAspect="1"/>
            </p:cNvPicPr>
            <p:nvPr/>
          </p:nvPicPr>
          <p:blipFill>
            <a:blip r:embed="rId16"/>
            <a:stretch>
              <a:fillRect/>
            </a:stretch>
          </p:blipFill>
          <p:spPr>
            <a:xfrm>
              <a:off x="8289834" y="1232160"/>
              <a:ext cx="714409" cy="714409"/>
            </a:xfrm>
            <a:prstGeom prst="rect">
              <a:avLst/>
            </a:prstGeom>
          </p:spPr>
        </p:pic>
        <p:pic>
          <p:nvPicPr>
            <p:cNvPr id="32" name="Picture 31"/>
            <p:cNvPicPr>
              <a:picLocks noChangeAspect="1"/>
            </p:cNvPicPr>
            <p:nvPr/>
          </p:nvPicPr>
          <p:blipFill>
            <a:blip r:embed="rId17"/>
            <a:stretch>
              <a:fillRect/>
            </a:stretch>
          </p:blipFill>
          <p:spPr>
            <a:xfrm>
              <a:off x="9740890" y="1413732"/>
              <a:ext cx="1728611" cy="612217"/>
            </a:xfrm>
            <a:prstGeom prst="rect">
              <a:avLst/>
            </a:prstGeom>
          </p:spPr>
        </p:pic>
        <p:pic>
          <p:nvPicPr>
            <p:cNvPr id="35" name="Picture 34"/>
            <p:cNvPicPr>
              <a:picLocks noChangeAspect="1"/>
            </p:cNvPicPr>
            <p:nvPr/>
          </p:nvPicPr>
          <p:blipFill>
            <a:blip r:embed="rId18"/>
            <a:stretch>
              <a:fillRect/>
            </a:stretch>
          </p:blipFill>
          <p:spPr>
            <a:xfrm>
              <a:off x="10031971" y="2286464"/>
              <a:ext cx="1772680" cy="374584"/>
            </a:xfrm>
            <a:prstGeom prst="rect">
              <a:avLst/>
            </a:prstGeom>
          </p:spPr>
        </p:pic>
        <p:pic>
          <p:nvPicPr>
            <p:cNvPr id="36" name="Picture 35"/>
            <p:cNvPicPr>
              <a:picLocks noChangeAspect="1"/>
            </p:cNvPicPr>
            <p:nvPr/>
          </p:nvPicPr>
          <p:blipFill>
            <a:blip r:embed="rId19"/>
            <a:stretch>
              <a:fillRect/>
            </a:stretch>
          </p:blipFill>
          <p:spPr>
            <a:xfrm>
              <a:off x="7826846" y="2128984"/>
              <a:ext cx="1799176" cy="385189"/>
            </a:xfrm>
            <a:prstGeom prst="rect">
              <a:avLst/>
            </a:prstGeom>
          </p:spPr>
        </p:pic>
      </p:grpSp>
      <p:grpSp>
        <p:nvGrpSpPr>
          <p:cNvPr id="7" name="Group 6"/>
          <p:cNvGrpSpPr/>
          <p:nvPr/>
        </p:nvGrpSpPr>
        <p:grpSpPr>
          <a:xfrm>
            <a:off x="7826846" y="3206714"/>
            <a:ext cx="3714061" cy="1192524"/>
            <a:chOff x="7826846" y="3206714"/>
            <a:chExt cx="3714061" cy="1192524"/>
          </a:xfrm>
        </p:grpSpPr>
        <p:pic>
          <p:nvPicPr>
            <p:cNvPr id="37" name="Picture 36"/>
            <p:cNvPicPr>
              <a:picLocks noChangeAspect="1"/>
            </p:cNvPicPr>
            <p:nvPr/>
          </p:nvPicPr>
          <p:blipFill>
            <a:blip r:embed="rId20"/>
            <a:stretch>
              <a:fillRect/>
            </a:stretch>
          </p:blipFill>
          <p:spPr>
            <a:xfrm>
              <a:off x="7826846" y="3757732"/>
              <a:ext cx="1174807" cy="641506"/>
            </a:xfrm>
            <a:prstGeom prst="rect">
              <a:avLst/>
            </a:prstGeom>
          </p:spPr>
        </p:pic>
        <p:pic>
          <p:nvPicPr>
            <p:cNvPr id="38" name="Picture 37"/>
            <p:cNvPicPr>
              <a:picLocks noChangeAspect="1"/>
            </p:cNvPicPr>
            <p:nvPr/>
          </p:nvPicPr>
          <p:blipFill>
            <a:blip r:embed="rId21"/>
            <a:stretch>
              <a:fillRect/>
            </a:stretch>
          </p:blipFill>
          <p:spPr>
            <a:xfrm>
              <a:off x="10454860" y="3927935"/>
              <a:ext cx="1086047" cy="471303"/>
            </a:xfrm>
            <a:prstGeom prst="rect">
              <a:avLst/>
            </a:prstGeom>
          </p:spPr>
        </p:pic>
        <p:pic>
          <p:nvPicPr>
            <p:cNvPr id="39" name="Picture 38" descr="MapR-TrdMk_logo_012714_koBkgrd_red_rgb.png"/>
            <p:cNvPicPr>
              <a:picLocks noChangeAspect="1"/>
            </p:cNvPicPr>
            <p:nvPr/>
          </p:nvPicPr>
          <p:blipFill rotWithShape="1">
            <a:blip r:embed="rId22">
              <a:extLst>
                <a:ext uri="{28A0092B-C50C-407E-A947-70E740481C1C}">
                  <a14:useLocalDpi xmlns:a14="http://schemas.microsoft.com/office/drawing/2010/main" val="0"/>
                </a:ext>
              </a:extLst>
            </a:blip>
            <a:srcRect l="15680" t="34437" r="17147" b="30066"/>
            <a:stretch/>
          </p:blipFill>
          <p:spPr>
            <a:xfrm>
              <a:off x="9026920" y="3206714"/>
              <a:ext cx="1427940" cy="583088"/>
            </a:xfrm>
            <a:prstGeom prst="rect">
              <a:avLst/>
            </a:prstGeom>
          </p:spPr>
        </p:pic>
      </p:grpSp>
      <p:grpSp>
        <p:nvGrpSpPr>
          <p:cNvPr id="6" name="Group 5"/>
          <p:cNvGrpSpPr/>
          <p:nvPr/>
        </p:nvGrpSpPr>
        <p:grpSpPr>
          <a:xfrm>
            <a:off x="7971099" y="5005362"/>
            <a:ext cx="3916687" cy="1362767"/>
            <a:chOff x="7971099" y="5005362"/>
            <a:chExt cx="3916687" cy="1362767"/>
          </a:xfrm>
        </p:grpSpPr>
        <p:pic>
          <p:nvPicPr>
            <p:cNvPr id="40" name="Picture 39"/>
            <p:cNvPicPr>
              <a:picLocks noChangeAspect="1"/>
            </p:cNvPicPr>
            <p:nvPr/>
          </p:nvPicPr>
          <p:blipFill>
            <a:blip r:embed="rId23"/>
            <a:stretch>
              <a:fillRect/>
            </a:stretch>
          </p:blipFill>
          <p:spPr>
            <a:xfrm>
              <a:off x="9630468" y="5215085"/>
              <a:ext cx="2257318" cy="504294"/>
            </a:xfrm>
            <a:prstGeom prst="rect">
              <a:avLst/>
            </a:prstGeom>
          </p:spPr>
        </p:pic>
        <p:pic>
          <p:nvPicPr>
            <p:cNvPr id="41" name="Picture 40"/>
            <p:cNvPicPr>
              <a:picLocks noChangeAspect="1"/>
            </p:cNvPicPr>
            <p:nvPr/>
          </p:nvPicPr>
          <p:blipFill>
            <a:blip r:embed="rId24"/>
            <a:stretch>
              <a:fillRect/>
            </a:stretch>
          </p:blipFill>
          <p:spPr>
            <a:xfrm>
              <a:off x="7971099" y="5005362"/>
              <a:ext cx="716843" cy="636072"/>
            </a:xfrm>
            <a:prstGeom prst="rect">
              <a:avLst/>
            </a:prstGeom>
          </p:spPr>
        </p:pic>
        <p:pic>
          <p:nvPicPr>
            <p:cNvPr id="42" name="Picture 41"/>
            <p:cNvPicPr>
              <a:picLocks noChangeAspect="1"/>
            </p:cNvPicPr>
            <p:nvPr/>
          </p:nvPicPr>
          <p:blipFill>
            <a:blip r:embed="rId25"/>
            <a:stretch>
              <a:fillRect/>
            </a:stretch>
          </p:blipFill>
          <p:spPr>
            <a:xfrm>
              <a:off x="8763531" y="5679689"/>
              <a:ext cx="1030318" cy="688440"/>
            </a:xfrm>
            <a:prstGeom prst="rect">
              <a:avLst/>
            </a:prstGeom>
          </p:spPr>
        </p:pic>
      </p:grpSp>
    </p:spTree>
    <p:extLst>
      <p:ext uri="{BB962C8B-B14F-4D97-AF65-F5344CB8AC3E}">
        <p14:creationId xmlns:p14="http://schemas.microsoft.com/office/powerpoint/2010/main" val="2253015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945500" y="3104554"/>
            <a:ext cx="10219735" cy="648896"/>
          </a:xfrm>
        </p:spPr>
        <p:txBody>
          <a:bodyPr/>
          <a:lstStyle/>
          <a:p>
            <a:r>
              <a:rPr lang="en-US" dirty="0" smtClean="0"/>
              <a:t>IoT use case categories and apps</a:t>
            </a:r>
            <a:endParaRPr lang="en-US" dirty="0"/>
          </a:p>
        </p:txBody>
      </p:sp>
    </p:spTree>
    <p:extLst>
      <p:ext uri="{BB962C8B-B14F-4D97-AF65-F5344CB8AC3E}">
        <p14:creationId xmlns:p14="http://schemas.microsoft.com/office/powerpoint/2010/main" val="37298303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Categorization &amp; use </a:t>
            </a:r>
            <a:r>
              <a:rPr lang="en-US" dirty="0"/>
              <a:t>cases</a:t>
            </a:r>
          </a:p>
        </p:txBody>
      </p:sp>
      <p:pic>
        <p:nvPicPr>
          <p:cNvPr id="2" name="Picture 1"/>
          <p:cNvPicPr>
            <a:picLocks noChangeAspect="1"/>
          </p:cNvPicPr>
          <p:nvPr/>
        </p:nvPicPr>
        <p:blipFill>
          <a:blip r:embed="rId2"/>
          <a:stretch>
            <a:fillRect/>
          </a:stretch>
        </p:blipFill>
        <p:spPr>
          <a:xfrm>
            <a:off x="3095575" y="1910888"/>
            <a:ext cx="5861150" cy="3589264"/>
          </a:xfrm>
          <a:prstGeom prst="rect">
            <a:avLst/>
          </a:prstGeom>
        </p:spPr>
      </p:pic>
    </p:spTree>
    <p:extLst>
      <p:ext uri="{BB962C8B-B14F-4D97-AF65-F5344CB8AC3E}">
        <p14:creationId xmlns:p14="http://schemas.microsoft.com/office/powerpoint/2010/main" val="332686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Categorization </a:t>
            </a:r>
            <a:r>
              <a:rPr lang="en-US" dirty="0" smtClean="0"/>
              <a:t>&amp; use cases: Personal IoT</a:t>
            </a:r>
            <a:endParaRPr lang="en-US" dirty="0"/>
          </a:p>
        </p:txBody>
      </p:sp>
      <p:sp>
        <p:nvSpPr>
          <p:cNvPr id="5" name="Content Placeholder 4"/>
          <p:cNvSpPr>
            <a:spLocks noGrp="1"/>
          </p:cNvSpPr>
          <p:nvPr>
            <p:ph idx="1"/>
          </p:nvPr>
        </p:nvSpPr>
        <p:spPr>
          <a:xfrm>
            <a:off x="385762" y="1393948"/>
            <a:ext cx="7539038" cy="1821011"/>
          </a:xfrm>
        </p:spPr>
        <p:txBody>
          <a:bodyPr/>
          <a:lstStyle/>
          <a:p>
            <a:pPr algn="just">
              <a:lnSpc>
                <a:spcPct val="150000"/>
              </a:lnSpc>
            </a:pPr>
            <a:r>
              <a:rPr lang="en-US" sz="2000" dirty="0" smtClean="0"/>
              <a:t>Scope </a:t>
            </a:r>
            <a:r>
              <a:rPr lang="en-US" sz="2000" dirty="0"/>
              <a:t>is on a </a:t>
            </a:r>
            <a:r>
              <a:rPr lang="en-US" sz="2000" i="1" dirty="0"/>
              <a:t>single person</a:t>
            </a:r>
            <a:r>
              <a:rPr lang="en-US" sz="2000" dirty="0"/>
              <a:t>, for example a smartphone equipped with GPS sensor or a fitness device that measures the heart </a:t>
            </a:r>
            <a:r>
              <a:rPr lang="en-US" sz="2000" dirty="0" smtClean="0"/>
              <a:t>and </a:t>
            </a:r>
            <a:r>
              <a:rPr lang="en-US" sz="2000" dirty="0"/>
              <a:t>sharing this data with her </a:t>
            </a:r>
            <a:r>
              <a:rPr lang="en-US" sz="2000" dirty="0" smtClean="0"/>
              <a:t>GP. One </a:t>
            </a:r>
            <a:r>
              <a:rPr lang="en-US" sz="2000" dirty="0"/>
              <a:t>of the fastest growing, </a:t>
            </a:r>
            <a:r>
              <a:rPr lang="en-US" sz="2000" dirty="0" smtClean="0"/>
              <a:t>rather consumer</a:t>
            </a:r>
            <a:r>
              <a:rPr lang="en-US" sz="2000" dirty="0"/>
              <a:t>-oriented </a:t>
            </a:r>
            <a:r>
              <a:rPr lang="en-US" sz="2000" dirty="0" smtClean="0"/>
              <a:t>areas </a:t>
            </a:r>
            <a:r>
              <a:rPr lang="en-US" sz="2000" dirty="0"/>
              <a:t>of IoT</a:t>
            </a:r>
            <a:r>
              <a:rPr lang="en-US" sz="2000" dirty="0" smtClean="0"/>
              <a:t>.</a:t>
            </a:r>
          </a:p>
        </p:txBody>
      </p:sp>
      <p:pic>
        <p:nvPicPr>
          <p:cNvPr id="6" name="Picture 5"/>
          <p:cNvPicPr>
            <a:picLocks noChangeAspect="1"/>
          </p:cNvPicPr>
          <p:nvPr/>
        </p:nvPicPr>
        <p:blipFill>
          <a:blip r:embed="rId2"/>
          <a:stretch>
            <a:fillRect/>
          </a:stretch>
        </p:blipFill>
        <p:spPr>
          <a:xfrm>
            <a:off x="8661400" y="1254736"/>
            <a:ext cx="2997200" cy="1835432"/>
          </a:xfrm>
          <a:prstGeom prst="rect">
            <a:avLst/>
          </a:prstGeom>
        </p:spPr>
      </p:pic>
      <p:sp>
        <p:nvSpPr>
          <p:cNvPr id="8" name="Parallelogram 7"/>
          <p:cNvSpPr/>
          <p:nvPr/>
        </p:nvSpPr>
        <p:spPr>
          <a:xfrm flipH="1">
            <a:off x="8763001" y="1325034"/>
            <a:ext cx="1359959" cy="804333"/>
          </a:xfrm>
          <a:custGeom>
            <a:avLst/>
            <a:gdLst>
              <a:gd name="connsiteX0" fmla="*/ 0 w 922867"/>
              <a:gd name="connsiteY0" fmla="*/ 469900 h 469900"/>
              <a:gd name="connsiteX1" fmla="*/ 117475 w 922867"/>
              <a:gd name="connsiteY1" fmla="*/ 0 h 469900"/>
              <a:gd name="connsiteX2" fmla="*/ 922867 w 922867"/>
              <a:gd name="connsiteY2" fmla="*/ 0 h 469900"/>
              <a:gd name="connsiteX3" fmla="*/ 805392 w 922867"/>
              <a:gd name="connsiteY3" fmla="*/ 469900 h 469900"/>
              <a:gd name="connsiteX4" fmla="*/ 0 w 922867"/>
              <a:gd name="connsiteY4" fmla="*/ 469900 h 469900"/>
              <a:gd name="connsiteX0" fmla="*/ 290312 w 1213179"/>
              <a:gd name="connsiteY0" fmla="*/ 778933 h 778933"/>
              <a:gd name="connsiteX1" fmla="*/ 2446 w 1213179"/>
              <a:gd name="connsiteY1" fmla="*/ 0 h 778933"/>
              <a:gd name="connsiteX2" fmla="*/ 407787 w 1213179"/>
              <a:gd name="connsiteY2" fmla="*/ 309033 h 778933"/>
              <a:gd name="connsiteX3" fmla="*/ 1213179 w 1213179"/>
              <a:gd name="connsiteY3" fmla="*/ 309033 h 778933"/>
              <a:gd name="connsiteX4" fmla="*/ 1095704 w 1213179"/>
              <a:gd name="connsiteY4" fmla="*/ 778933 h 778933"/>
              <a:gd name="connsiteX5" fmla="*/ 290312 w 1213179"/>
              <a:gd name="connsiteY5" fmla="*/ 778933 h 778933"/>
              <a:gd name="connsiteX0" fmla="*/ 25490 w 1219290"/>
              <a:gd name="connsiteY0" fmla="*/ 812800 h 812800"/>
              <a:gd name="connsiteX1" fmla="*/ 8557 w 1219290"/>
              <a:gd name="connsiteY1" fmla="*/ 0 h 812800"/>
              <a:gd name="connsiteX2" fmla="*/ 413898 w 1219290"/>
              <a:gd name="connsiteY2" fmla="*/ 309033 h 812800"/>
              <a:gd name="connsiteX3" fmla="*/ 1219290 w 1219290"/>
              <a:gd name="connsiteY3" fmla="*/ 309033 h 812800"/>
              <a:gd name="connsiteX4" fmla="*/ 1101815 w 1219290"/>
              <a:gd name="connsiteY4" fmla="*/ 778933 h 812800"/>
              <a:gd name="connsiteX5" fmla="*/ 25490 w 1219290"/>
              <a:gd name="connsiteY5" fmla="*/ 812800 h 812800"/>
              <a:gd name="connsiteX0" fmla="*/ 25490 w 1436249"/>
              <a:gd name="connsiteY0" fmla="*/ 812800 h 863600"/>
              <a:gd name="connsiteX1" fmla="*/ 8557 w 1436249"/>
              <a:gd name="connsiteY1" fmla="*/ 0 h 863600"/>
              <a:gd name="connsiteX2" fmla="*/ 413898 w 1436249"/>
              <a:gd name="connsiteY2" fmla="*/ 309033 h 863600"/>
              <a:gd name="connsiteX3" fmla="*/ 1219290 w 1436249"/>
              <a:gd name="connsiteY3" fmla="*/ 309033 h 863600"/>
              <a:gd name="connsiteX4" fmla="*/ 1436249 w 1436249"/>
              <a:gd name="connsiteY4" fmla="*/ 863600 h 863600"/>
              <a:gd name="connsiteX5" fmla="*/ 25490 w 1436249"/>
              <a:gd name="connsiteY5" fmla="*/ 812800 h 863600"/>
              <a:gd name="connsiteX0" fmla="*/ 25490 w 1436249"/>
              <a:gd name="connsiteY0" fmla="*/ 812800 h 863600"/>
              <a:gd name="connsiteX1" fmla="*/ 8557 w 1436249"/>
              <a:gd name="connsiteY1" fmla="*/ 0 h 863600"/>
              <a:gd name="connsiteX2" fmla="*/ 413898 w 1436249"/>
              <a:gd name="connsiteY2" fmla="*/ 309033 h 863600"/>
              <a:gd name="connsiteX3" fmla="*/ 1320890 w 1436249"/>
              <a:gd name="connsiteY3" fmla="*/ 110066 h 863600"/>
              <a:gd name="connsiteX4" fmla="*/ 1436249 w 1436249"/>
              <a:gd name="connsiteY4" fmla="*/ 863600 h 863600"/>
              <a:gd name="connsiteX5" fmla="*/ 25490 w 1436249"/>
              <a:gd name="connsiteY5" fmla="*/ 812800 h 863600"/>
              <a:gd name="connsiteX0" fmla="*/ 25490 w 1436249"/>
              <a:gd name="connsiteY0" fmla="*/ 812800 h 863600"/>
              <a:gd name="connsiteX1" fmla="*/ 8557 w 1436249"/>
              <a:gd name="connsiteY1" fmla="*/ 0 h 863600"/>
              <a:gd name="connsiteX2" fmla="*/ 566298 w 1436249"/>
              <a:gd name="connsiteY2" fmla="*/ 50799 h 863600"/>
              <a:gd name="connsiteX3" fmla="*/ 1320890 w 1436249"/>
              <a:gd name="connsiteY3" fmla="*/ 110066 h 863600"/>
              <a:gd name="connsiteX4" fmla="*/ 1436249 w 1436249"/>
              <a:gd name="connsiteY4" fmla="*/ 863600 h 863600"/>
              <a:gd name="connsiteX5" fmla="*/ 25490 w 1436249"/>
              <a:gd name="connsiteY5" fmla="*/ 812800 h 863600"/>
              <a:gd name="connsiteX0" fmla="*/ 21611 w 1436604"/>
              <a:gd name="connsiteY0" fmla="*/ 838200 h 863600"/>
              <a:gd name="connsiteX1" fmla="*/ 8912 w 1436604"/>
              <a:gd name="connsiteY1" fmla="*/ 0 h 863600"/>
              <a:gd name="connsiteX2" fmla="*/ 566653 w 1436604"/>
              <a:gd name="connsiteY2" fmla="*/ 50799 h 863600"/>
              <a:gd name="connsiteX3" fmla="*/ 1321245 w 1436604"/>
              <a:gd name="connsiteY3" fmla="*/ 110066 h 863600"/>
              <a:gd name="connsiteX4" fmla="*/ 1436604 w 1436604"/>
              <a:gd name="connsiteY4" fmla="*/ 863600 h 863600"/>
              <a:gd name="connsiteX5" fmla="*/ 21611 w 1436604"/>
              <a:gd name="connsiteY5" fmla="*/ 838200 h 863600"/>
              <a:gd name="connsiteX0" fmla="*/ 24803 w 1439796"/>
              <a:gd name="connsiteY0" fmla="*/ 838200 h 863600"/>
              <a:gd name="connsiteX1" fmla="*/ 12104 w 1439796"/>
              <a:gd name="connsiteY1" fmla="*/ 0 h 863600"/>
              <a:gd name="connsiteX2" fmla="*/ 569845 w 1439796"/>
              <a:gd name="connsiteY2" fmla="*/ 50799 h 863600"/>
              <a:gd name="connsiteX3" fmla="*/ 1324437 w 1439796"/>
              <a:gd name="connsiteY3" fmla="*/ 110066 h 863600"/>
              <a:gd name="connsiteX4" fmla="*/ 1439796 w 1439796"/>
              <a:gd name="connsiteY4" fmla="*/ 863600 h 863600"/>
              <a:gd name="connsiteX5" fmla="*/ 24803 w 1439796"/>
              <a:gd name="connsiteY5" fmla="*/ 838200 h 863600"/>
              <a:gd name="connsiteX0" fmla="*/ 26851 w 1441844"/>
              <a:gd name="connsiteY0" fmla="*/ 838200 h 863600"/>
              <a:gd name="connsiteX1" fmla="*/ 14152 w 1441844"/>
              <a:gd name="connsiteY1" fmla="*/ 0 h 863600"/>
              <a:gd name="connsiteX2" fmla="*/ 571893 w 1441844"/>
              <a:gd name="connsiteY2" fmla="*/ 50799 h 863600"/>
              <a:gd name="connsiteX3" fmla="*/ 1326485 w 1441844"/>
              <a:gd name="connsiteY3" fmla="*/ 110066 h 863600"/>
              <a:gd name="connsiteX4" fmla="*/ 1441844 w 1441844"/>
              <a:gd name="connsiteY4" fmla="*/ 863600 h 863600"/>
              <a:gd name="connsiteX5" fmla="*/ 26851 w 1441844"/>
              <a:gd name="connsiteY5" fmla="*/ 838200 h 863600"/>
              <a:gd name="connsiteX0" fmla="*/ 17368 w 1432361"/>
              <a:gd name="connsiteY0" fmla="*/ 838200 h 863600"/>
              <a:gd name="connsiteX1" fmla="*/ 17369 w 1432361"/>
              <a:gd name="connsiteY1" fmla="*/ 0 h 863600"/>
              <a:gd name="connsiteX2" fmla="*/ 562410 w 1432361"/>
              <a:gd name="connsiteY2" fmla="*/ 50799 h 863600"/>
              <a:gd name="connsiteX3" fmla="*/ 1317002 w 1432361"/>
              <a:gd name="connsiteY3" fmla="*/ 110066 h 863600"/>
              <a:gd name="connsiteX4" fmla="*/ 1432361 w 1432361"/>
              <a:gd name="connsiteY4" fmla="*/ 863600 h 863600"/>
              <a:gd name="connsiteX5" fmla="*/ 17368 w 1432361"/>
              <a:gd name="connsiteY5" fmla="*/ 838200 h 863600"/>
              <a:gd name="connsiteX0" fmla="*/ 4777 w 1419770"/>
              <a:gd name="connsiteY0" fmla="*/ 838200 h 863600"/>
              <a:gd name="connsiteX1" fmla="*/ 4778 w 1419770"/>
              <a:gd name="connsiteY1" fmla="*/ 0 h 863600"/>
              <a:gd name="connsiteX2" fmla="*/ 549819 w 1419770"/>
              <a:gd name="connsiteY2" fmla="*/ 50799 h 863600"/>
              <a:gd name="connsiteX3" fmla="*/ 1304411 w 1419770"/>
              <a:gd name="connsiteY3" fmla="*/ 110066 h 863600"/>
              <a:gd name="connsiteX4" fmla="*/ 1419770 w 1419770"/>
              <a:gd name="connsiteY4" fmla="*/ 863600 h 863600"/>
              <a:gd name="connsiteX5" fmla="*/ 4777 w 1419770"/>
              <a:gd name="connsiteY5" fmla="*/ 838200 h 863600"/>
              <a:gd name="connsiteX0" fmla="*/ 4777 w 1381670"/>
              <a:gd name="connsiteY0" fmla="*/ 838200 h 838200"/>
              <a:gd name="connsiteX1" fmla="*/ 4778 w 1381670"/>
              <a:gd name="connsiteY1" fmla="*/ 0 h 838200"/>
              <a:gd name="connsiteX2" fmla="*/ 549819 w 1381670"/>
              <a:gd name="connsiteY2" fmla="*/ 50799 h 838200"/>
              <a:gd name="connsiteX3" fmla="*/ 1304411 w 1381670"/>
              <a:gd name="connsiteY3" fmla="*/ 110066 h 838200"/>
              <a:gd name="connsiteX4" fmla="*/ 1381670 w 1381670"/>
              <a:gd name="connsiteY4" fmla="*/ 821266 h 838200"/>
              <a:gd name="connsiteX5" fmla="*/ 4777 w 1381670"/>
              <a:gd name="connsiteY5" fmla="*/ 838200 h 838200"/>
              <a:gd name="connsiteX0" fmla="*/ 4777 w 1407070"/>
              <a:gd name="connsiteY0" fmla="*/ 838200 h 846666"/>
              <a:gd name="connsiteX1" fmla="*/ 4778 w 1407070"/>
              <a:gd name="connsiteY1" fmla="*/ 0 h 846666"/>
              <a:gd name="connsiteX2" fmla="*/ 549819 w 1407070"/>
              <a:gd name="connsiteY2" fmla="*/ 50799 h 846666"/>
              <a:gd name="connsiteX3" fmla="*/ 1304411 w 1407070"/>
              <a:gd name="connsiteY3" fmla="*/ 110066 h 846666"/>
              <a:gd name="connsiteX4" fmla="*/ 1407070 w 1407070"/>
              <a:gd name="connsiteY4" fmla="*/ 846666 h 846666"/>
              <a:gd name="connsiteX5" fmla="*/ 4777 w 1407070"/>
              <a:gd name="connsiteY5" fmla="*/ 838200 h 846666"/>
              <a:gd name="connsiteX0" fmla="*/ 4777 w 1390137"/>
              <a:gd name="connsiteY0" fmla="*/ 838200 h 838200"/>
              <a:gd name="connsiteX1" fmla="*/ 4778 w 1390137"/>
              <a:gd name="connsiteY1" fmla="*/ 0 h 838200"/>
              <a:gd name="connsiteX2" fmla="*/ 549819 w 1390137"/>
              <a:gd name="connsiteY2" fmla="*/ 50799 h 838200"/>
              <a:gd name="connsiteX3" fmla="*/ 1304411 w 1390137"/>
              <a:gd name="connsiteY3" fmla="*/ 110066 h 838200"/>
              <a:gd name="connsiteX4" fmla="*/ 1390137 w 1390137"/>
              <a:gd name="connsiteY4" fmla="*/ 838200 h 838200"/>
              <a:gd name="connsiteX5" fmla="*/ 4777 w 1390137"/>
              <a:gd name="connsiteY5" fmla="*/ 838200 h 838200"/>
              <a:gd name="connsiteX0" fmla="*/ 1352 w 1386712"/>
              <a:gd name="connsiteY0" fmla="*/ 817033 h 817033"/>
              <a:gd name="connsiteX1" fmla="*/ 22519 w 1386712"/>
              <a:gd name="connsiteY1" fmla="*/ 0 h 817033"/>
              <a:gd name="connsiteX2" fmla="*/ 546394 w 1386712"/>
              <a:gd name="connsiteY2" fmla="*/ 29632 h 817033"/>
              <a:gd name="connsiteX3" fmla="*/ 1300986 w 1386712"/>
              <a:gd name="connsiteY3" fmla="*/ 88899 h 817033"/>
              <a:gd name="connsiteX4" fmla="*/ 1386712 w 1386712"/>
              <a:gd name="connsiteY4" fmla="*/ 817033 h 817033"/>
              <a:gd name="connsiteX5" fmla="*/ 1352 w 1386712"/>
              <a:gd name="connsiteY5" fmla="*/ 817033 h 817033"/>
              <a:gd name="connsiteX0" fmla="*/ 2447 w 1387807"/>
              <a:gd name="connsiteY0" fmla="*/ 829733 h 829733"/>
              <a:gd name="connsiteX1" fmla="*/ 10914 w 1387807"/>
              <a:gd name="connsiteY1" fmla="*/ 0 h 829733"/>
              <a:gd name="connsiteX2" fmla="*/ 547489 w 1387807"/>
              <a:gd name="connsiteY2" fmla="*/ 423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82956 w 1387807"/>
              <a:gd name="connsiteY2" fmla="*/ 423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82956 w 1387807"/>
              <a:gd name="connsiteY2" fmla="*/ 55032 h 829733"/>
              <a:gd name="connsiteX3" fmla="*/ 1302081 w 1387807"/>
              <a:gd name="connsiteY3" fmla="*/ 101599 h 829733"/>
              <a:gd name="connsiteX4" fmla="*/ 1387807 w 1387807"/>
              <a:gd name="connsiteY4" fmla="*/ 829733 h 829733"/>
              <a:gd name="connsiteX5" fmla="*/ 2447 w 1387807"/>
              <a:gd name="connsiteY5" fmla="*/ 829733 h 829733"/>
              <a:gd name="connsiteX0" fmla="*/ 2447 w 1387807"/>
              <a:gd name="connsiteY0" fmla="*/ 829733 h 829733"/>
              <a:gd name="connsiteX1" fmla="*/ 10914 w 1387807"/>
              <a:gd name="connsiteY1" fmla="*/ 0 h 829733"/>
              <a:gd name="connsiteX2" fmla="*/ 691423 w 1387807"/>
              <a:gd name="connsiteY2" fmla="*/ 50799 h 829733"/>
              <a:gd name="connsiteX3" fmla="*/ 1302081 w 1387807"/>
              <a:gd name="connsiteY3" fmla="*/ 101599 h 829733"/>
              <a:gd name="connsiteX4" fmla="*/ 1387807 w 1387807"/>
              <a:gd name="connsiteY4" fmla="*/ 829733 h 829733"/>
              <a:gd name="connsiteX5" fmla="*/ 2447 w 1387807"/>
              <a:gd name="connsiteY5" fmla="*/ 829733 h 829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7807" h="829733">
                <a:moveTo>
                  <a:pt x="2447" y="829733"/>
                </a:moveTo>
                <a:cubicBezTo>
                  <a:pt x="-4608" y="668866"/>
                  <a:pt x="5270" y="173567"/>
                  <a:pt x="10914" y="0"/>
                </a:cubicBezTo>
                <a:lnTo>
                  <a:pt x="691423" y="50799"/>
                </a:lnTo>
                <a:lnTo>
                  <a:pt x="1302081" y="101599"/>
                </a:lnTo>
                <a:lnTo>
                  <a:pt x="1387807" y="829733"/>
                </a:lnTo>
                <a:lnTo>
                  <a:pt x="2447" y="829733"/>
                </a:lnTo>
                <a:close/>
              </a:path>
            </a:pathLst>
          </a:custGeom>
          <a:gradFill flip="none" rotWithShape="1">
            <a:gsLst>
              <a:gs pos="51000">
                <a:schemeClr val="tx2">
                  <a:lumMod val="89000"/>
                  <a:alpha val="24000"/>
                </a:schemeClr>
              </a:gs>
              <a:gs pos="50000">
                <a:schemeClr val="tx2">
                  <a:alpha val="24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lnSpc>
                <a:spcPct val="95000"/>
              </a:lnSpc>
            </a:pPr>
            <a:endParaRPr lang="en-US" sz="2000" b="1" dirty="0" smtClean="0"/>
          </a:p>
        </p:txBody>
      </p:sp>
      <p:grpSp>
        <p:nvGrpSpPr>
          <p:cNvPr id="12" name="Group 11"/>
          <p:cNvGrpSpPr/>
          <p:nvPr/>
        </p:nvGrpSpPr>
        <p:grpSpPr>
          <a:xfrm>
            <a:off x="4330700" y="3479476"/>
            <a:ext cx="6555318" cy="2995476"/>
            <a:chOff x="3898900" y="3517576"/>
            <a:chExt cx="6555318" cy="2995476"/>
          </a:xfrm>
        </p:grpSpPr>
        <p:pic>
          <p:nvPicPr>
            <p:cNvPr id="10" name="Picture 9"/>
            <p:cNvPicPr>
              <a:picLocks noChangeAspect="1"/>
            </p:cNvPicPr>
            <p:nvPr/>
          </p:nvPicPr>
          <p:blipFill>
            <a:blip r:embed="rId3"/>
            <a:stretch>
              <a:fillRect/>
            </a:stretch>
          </p:blipFill>
          <p:spPr>
            <a:xfrm>
              <a:off x="8382001" y="3703313"/>
              <a:ext cx="2072217" cy="1554163"/>
            </a:xfrm>
            <a:prstGeom prst="rect">
              <a:avLst/>
            </a:prstGeom>
          </p:spPr>
        </p:pic>
        <p:pic>
          <p:nvPicPr>
            <p:cNvPr id="11" name="Picture 10"/>
            <p:cNvPicPr>
              <a:picLocks noChangeAspect="1"/>
            </p:cNvPicPr>
            <p:nvPr/>
          </p:nvPicPr>
          <p:blipFill>
            <a:blip r:embed="rId4"/>
            <a:stretch>
              <a:fillRect/>
            </a:stretch>
          </p:blipFill>
          <p:spPr>
            <a:xfrm>
              <a:off x="3898900" y="3517576"/>
              <a:ext cx="2319867" cy="1739900"/>
            </a:xfrm>
            <a:prstGeom prst="rect">
              <a:avLst/>
            </a:prstGeom>
          </p:spPr>
        </p:pic>
        <p:pic>
          <p:nvPicPr>
            <p:cNvPr id="9" name="Picture 8"/>
            <p:cNvPicPr>
              <a:picLocks noChangeAspect="1"/>
            </p:cNvPicPr>
            <p:nvPr/>
          </p:nvPicPr>
          <p:blipFill>
            <a:blip r:embed="rId5"/>
            <a:stretch>
              <a:fillRect/>
            </a:stretch>
          </p:blipFill>
          <p:spPr>
            <a:xfrm>
              <a:off x="5815423" y="4001899"/>
              <a:ext cx="3214277" cy="2511153"/>
            </a:xfrm>
            <a:prstGeom prst="rect">
              <a:avLst/>
            </a:prstGeom>
          </p:spPr>
        </p:pic>
      </p:grpSp>
      <p:sp>
        <p:nvSpPr>
          <p:cNvPr id="13" name="Rectangle 12"/>
          <p:cNvSpPr/>
          <p:nvPr/>
        </p:nvSpPr>
        <p:spPr>
          <a:xfrm>
            <a:off x="322262" y="3669678"/>
            <a:ext cx="6092825" cy="1913344"/>
          </a:xfrm>
          <a:prstGeom prst="rect">
            <a:avLst/>
          </a:prstGeom>
        </p:spPr>
        <p:txBody>
          <a:bodyPr>
            <a:spAutoFit/>
          </a:bodyPr>
          <a:lstStyle/>
          <a:p>
            <a:pPr lvl="0">
              <a:lnSpc>
                <a:spcPct val="150000"/>
              </a:lnSpc>
            </a:pPr>
            <a:r>
              <a:rPr lang="en-US" sz="2000" b="1" dirty="0">
                <a:solidFill>
                  <a:schemeClr val="tx1">
                    <a:lumMod val="65000"/>
                    <a:lumOff val="35000"/>
                  </a:schemeClr>
                </a:solidFill>
              </a:rPr>
              <a:t>Use cases and apps</a:t>
            </a:r>
          </a:p>
          <a:p>
            <a:pPr marL="342900" lvl="0" indent="-342900">
              <a:lnSpc>
                <a:spcPct val="150000"/>
              </a:lnSpc>
              <a:buFont typeface="Arial"/>
              <a:buChar char="•"/>
            </a:pPr>
            <a:r>
              <a:rPr lang="en-US" sz="2000" dirty="0">
                <a:hlinkClick r:id="rId6"/>
              </a:rPr>
              <a:t>Quantified self</a:t>
            </a:r>
            <a:endParaRPr lang="en-US" sz="2000" dirty="0"/>
          </a:p>
          <a:p>
            <a:pPr marL="342900" lvl="0" indent="-342900">
              <a:lnSpc>
                <a:spcPct val="150000"/>
              </a:lnSpc>
              <a:buFont typeface="Arial"/>
              <a:buChar char="•"/>
            </a:pPr>
            <a:r>
              <a:rPr lang="en-US" sz="2000" dirty="0">
                <a:hlinkClick r:id="rId7"/>
              </a:rPr>
              <a:t>Smart jackets</a:t>
            </a:r>
            <a:endParaRPr lang="en-US" sz="2000" dirty="0"/>
          </a:p>
          <a:p>
            <a:pPr marL="342900" lvl="0" indent="-342900">
              <a:lnSpc>
                <a:spcPct val="150000"/>
              </a:lnSpc>
              <a:buFont typeface="Arial"/>
              <a:buChar char="•"/>
            </a:pPr>
            <a:r>
              <a:rPr lang="en-US" sz="2000" dirty="0">
                <a:hlinkClick r:id="rId8"/>
              </a:rPr>
              <a:t>Personal digital assistant</a:t>
            </a:r>
            <a:r>
              <a:rPr lang="en-US" sz="2000" dirty="0"/>
              <a:t> </a:t>
            </a:r>
          </a:p>
        </p:txBody>
      </p:sp>
    </p:spTree>
    <p:extLst>
      <p:ext uri="{BB962C8B-B14F-4D97-AF65-F5344CB8AC3E}">
        <p14:creationId xmlns:p14="http://schemas.microsoft.com/office/powerpoint/2010/main" val="2545110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IN_Presentation_Template_PPT (5)">
  <a:themeElements>
    <a:clrScheme name="MAPR">
      <a:dk1>
        <a:sysClr val="windowText" lastClr="000000"/>
      </a:dk1>
      <a:lt1>
        <a:sysClr val="window" lastClr="FFFFFF"/>
      </a:lt1>
      <a:dk2>
        <a:srgbClr val="C60C30"/>
      </a:dk2>
      <a:lt2>
        <a:srgbClr val="688096"/>
      </a:lt2>
      <a:accent1>
        <a:srgbClr val="0098DB"/>
      </a:accent1>
      <a:accent2>
        <a:srgbClr val="A6BCC6"/>
      </a:accent2>
      <a:accent3>
        <a:srgbClr val="3B6E8E"/>
      </a:accent3>
      <a:accent4>
        <a:srgbClr val="FFFF00"/>
      </a:accent4>
      <a:accent5>
        <a:srgbClr val="FDC82F"/>
      </a:accent5>
      <a:accent6>
        <a:srgbClr val="F9464E"/>
      </a:accent6>
      <a:hlink>
        <a:srgbClr val="03202F"/>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1000">
              <a:schemeClr val="tx2">
                <a:lumMod val="89000"/>
              </a:schemeClr>
            </a:gs>
            <a:gs pos="50000">
              <a:schemeClr val="tx2"/>
            </a:gs>
          </a:gsLst>
          <a:lin ang="5400000" scaled="0"/>
        </a:gradFill>
        <a:ln>
          <a:noFill/>
        </a:ln>
      </a:spPr>
      <a:bodyPr lIns="0" tIns="0" rIns="0" bIns="0" rtlCol="0" anchor="ctr"/>
      <a:lstStyle>
        <a:defPPr algn="ctr">
          <a:lnSpc>
            <a:spcPct val="95000"/>
          </a:lnSpc>
          <a:defRPr sz="2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accent6"/>
          </a:solidFill>
        </a:ln>
      </a:spPr>
      <a:bodyPr/>
      <a:lstStyle/>
      <a:style>
        <a:lnRef idx="1">
          <a:schemeClr val="accent1"/>
        </a:lnRef>
        <a:fillRef idx="0">
          <a:schemeClr val="accent1"/>
        </a:fillRef>
        <a:effectRef idx="0">
          <a:schemeClr val="accent1"/>
        </a:effectRef>
        <a:fontRef idx="minor">
          <a:schemeClr val="tx1"/>
        </a:fontRef>
      </a:style>
    </a:lnDef>
    <a:txDef>
      <a:spPr/>
      <a:bodyPr/>
      <a:lstStyle>
        <a:defPPr>
          <a:defRPr smtClean="0"/>
        </a:defPPr>
      </a:lstStyle>
    </a:txDef>
  </a:objectDefaults>
  <a:extraClrSchemeLst/>
</a:theme>
</file>

<file path=ppt/theme/theme2.xml><?xml version="1.0" encoding="utf-8"?>
<a:theme xmlns:a="http://schemas.openxmlformats.org/drawingml/2006/main" name="Office Theme">
  <a:themeElements>
    <a:clrScheme name="Duarte_2013">
      <a:dk1>
        <a:sysClr val="windowText" lastClr="000000"/>
      </a:dk1>
      <a:lt1>
        <a:sysClr val="window" lastClr="FFFFFF"/>
      </a:lt1>
      <a:dk2>
        <a:srgbClr val="AF3C19"/>
      </a:dk2>
      <a:lt2>
        <a:srgbClr val="EAE8DF"/>
      </a:lt2>
      <a:accent1>
        <a:srgbClr val="009EBA"/>
      </a:accent1>
      <a:accent2>
        <a:srgbClr val="A8C4C4"/>
      </a:accent2>
      <a:accent3>
        <a:srgbClr val="C4BDA3"/>
      </a:accent3>
      <a:accent4>
        <a:srgbClr val="8C8A7A"/>
      </a:accent4>
      <a:accent5>
        <a:srgbClr val="66523D"/>
      </a:accent5>
      <a:accent6>
        <a:srgbClr val="938D45"/>
      </a:accent6>
      <a:hlink>
        <a:srgbClr val="009EBA"/>
      </a:hlink>
      <a:folHlink>
        <a:srgbClr val="A8C4C4"/>
      </a:folHlink>
    </a:clrScheme>
    <a:fontScheme name="Duarte_2013">
      <a:majorFont>
        <a:latin typeface="Franklin Gothic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Duarte_2013">
      <a:dk1>
        <a:sysClr val="windowText" lastClr="000000"/>
      </a:dk1>
      <a:lt1>
        <a:sysClr val="window" lastClr="FFFFFF"/>
      </a:lt1>
      <a:dk2>
        <a:srgbClr val="AF3C19"/>
      </a:dk2>
      <a:lt2>
        <a:srgbClr val="EAE8DF"/>
      </a:lt2>
      <a:accent1>
        <a:srgbClr val="009EBA"/>
      </a:accent1>
      <a:accent2>
        <a:srgbClr val="A8C4C4"/>
      </a:accent2>
      <a:accent3>
        <a:srgbClr val="C4BDA3"/>
      </a:accent3>
      <a:accent4>
        <a:srgbClr val="8C8A7A"/>
      </a:accent4>
      <a:accent5>
        <a:srgbClr val="66523D"/>
      </a:accent5>
      <a:accent6>
        <a:srgbClr val="938D45"/>
      </a:accent6>
      <a:hlink>
        <a:srgbClr val="009EBA"/>
      </a:hlink>
      <a:folHlink>
        <a:srgbClr val="A8C4C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IN_Presentation_Template_PPT (5)</Template>
  <TotalTime>10037</TotalTime>
  <Words>1690</Words>
  <Application>Microsoft Macintosh PowerPoint</Application>
  <PresentationFormat>Custom</PresentationFormat>
  <Paragraphs>257</Paragraphs>
  <Slides>29</Slides>
  <Notes>8</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IN_Presentation_Template_PPT (5)</vt:lpstr>
      <vt:lpstr>PowerPoint Presentation</vt:lpstr>
      <vt:lpstr>Topics</vt:lpstr>
      <vt:lpstr>PowerPoint Presentation</vt:lpstr>
      <vt:lpstr>IoT—a superset of the Internet</vt:lpstr>
      <vt:lpstr>IoT—a superset of the Internet</vt:lpstr>
      <vt:lpstr>The IoT landscape</vt:lpstr>
      <vt:lpstr>PowerPoint Presentation</vt:lpstr>
      <vt:lpstr>Categorization &amp; use cases</vt:lpstr>
      <vt:lpstr>Categorization &amp; use cases: Personal IoT</vt:lpstr>
      <vt:lpstr>Categorization &amp; use cases: Group IoT</vt:lpstr>
      <vt:lpstr>Categorization &amp; use cases: Community IoT</vt:lpstr>
      <vt:lpstr>Categorization &amp; use cases: Industrial IoT</vt:lpstr>
      <vt:lpstr>PowerPoint Presentation</vt:lpstr>
      <vt:lpstr>What is Business Intelligence (BI)?</vt:lpstr>
      <vt:lpstr>The value of BI</vt:lpstr>
      <vt:lpstr>BI use cases</vt:lpstr>
      <vt:lpstr>Technologies typically used to realise …</vt:lpstr>
      <vt:lpstr>PowerPoint Presentation</vt:lpstr>
      <vt:lpstr>OpenTSDB</vt:lpstr>
      <vt:lpstr>OpenTSDB: design goals</vt:lpstr>
      <vt:lpstr>OpenTSDB: key concepts</vt:lpstr>
      <vt:lpstr>OpenTSDB: high-level architecture</vt:lpstr>
      <vt:lpstr>OpenTSDB: collecting metrics</vt:lpstr>
      <vt:lpstr>OpenTSDB: interfacing</vt:lpstr>
      <vt:lpstr>OpenTSDB with MapR (HBase &lt;–&gt; MapR-DB)</vt:lpstr>
      <vt:lpstr>Alternative TSDB for smaller scales</vt:lpstr>
      <vt:lpstr>PowerPoint Presentation</vt:lpstr>
      <vt:lpstr>MapR’s IoT offering—observations</vt:lpstr>
      <vt:lpstr>MapR’s IoT offering</vt:lpstr>
    </vt:vector>
  </TitlesOfParts>
  <Manager/>
  <Company>MapR EMEA</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Alexander Thamm event 2014-09-18</dc:title>
  <dc:subject/>
  <dc:creator>Michael Hausenblas</dc:creator>
  <cp:keywords/>
  <dc:description/>
  <cp:lastModifiedBy>mhausenblas</cp:lastModifiedBy>
  <cp:revision>1167</cp:revision>
  <cp:lastPrinted>2014-01-17T20:03:07Z</cp:lastPrinted>
  <dcterms:created xsi:type="dcterms:W3CDTF">2014-01-03T21:14:32Z</dcterms:created>
  <dcterms:modified xsi:type="dcterms:W3CDTF">2014-09-05T11:02:54Z</dcterms:modified>
  <cp:category/>
</cp:coreProperties>
</file>